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73" r:id="rId6"/>
    <p:sldId id="374" r:id="rId7"/>
    <p:sldId id="341" r:id="rId8"/>
    <p:sldId id="473" r:id="rId9"/>
    <p:sldId id="474" r:id="rId10"/>
    <p:sldId id="475" r:id="rId11"/>
    <p:sldId id="476" r:id="rId12"/>
    <p:sldId id="477" r:id="rId13"/>
    <p:sldId id="478" r:id="rId14"/>
    <p:sldId id="461" r:id="rId15"/>
    <p:sldId id="479" r:id="rId16"/>
    <p:sldId id="480" r:id="rId17"/>
    <p:sldId id="481" r:id="rId18"/>
    <p:sldId id="372" r:id="rId19"/>
    <p:sldId id="332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F5E"/>
    <a:srgbClr val="F48437"/>
    <a:srgbClr val="262626"/>
    <a:srgbClr val="48484A"/>
    <a:srgbClr val="DCDDDE"/>
    <a:srgbClr val="B1B3B6"/>
    <a:srgbClr val="77787B"/>
    <a:srgbClr val="BA1222"/>
    <a:srgbClr val="524D85"/>
    <a:srgbClr val="FF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831" autoAdjust="0"/>
  </p:normalViewPr>
  <p:slideViewPr>
    <p:cSldViewPr snapToGrid="0" snapToObjects="1">
      <p:cViewPr varScale="1">
        <p:scale>
          <a:sx n="104" d="100"/>
          <a:sy n="104" d="100"/>
        </p:scale>
        <p:origin x="228" y="108"/>
      </p:cViewPr>
      <p:guideLst>
        <p:guide orient="horz" pos="4264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AE02A-CE38-4B5A-824F-4C9CA542A5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1"/>
            <a:ext cx="8111439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8D2035-7F9D-EC44-B05F-1C0658CD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41281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3365BF-E8C9-1B4F-AC85-910AE5404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3119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472B294-679F-764A-B21D-7B0E0AD407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2984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93AE51-E9C3-4246-ACF4-63A86BCB2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F20015-BA9E-3048-9E93-A34E51B24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5" y="3155787"/>
            <a:ext cx="2887967" cy="8207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64EA9D3-60ED-DE47-9D70-4A0B42C79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AA88360-5EA2-7A4D-874A-C59E6062A1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E3E798-00B5-AE44-A012-94522CA7F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124E19B-EECD-4847-B3CA-F0FFFF522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5191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6B1AA8-75EC-1446-BAE9-3CBBDF26B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5246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33C67D-B2C2-744F-9176-D9951DAD1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511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220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200B7-0EC0-B545-982E-1F56089A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53C0E1-CCF4-C24E-A0FF-C24F9DBA4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41" y="4046678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1F9967-CE14-F746-8202-765BEAAC8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3041" y="434722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37B4F26-4BF5-BB4A-B0A2-96BCEF550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3041" y="464587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3452415-2FD2-B941-A0A2-772E01B3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2511" y="549395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CE3F67E-BF1D-D941-9E60-AE95BD584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511" y="579449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3A7549-8177-3E49-968D-AE54A2FED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2511" y="60825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175DEC0-23A3-4DE9-A75D-DE667228D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4613" y="248462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E1E-41C5-476A-AB8D-4C2AE2DBCC2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02A0-B1AA-43DC-8741-9D60485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F8034-2543-4D73-9A98-23E1E160E4F8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SANDAG ABM Project Workshop March 18-19,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1B276-7E5F-4D77-A196-E52A17D50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33797" y="2824744"/>
            <a:ext cx="8328398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5EB54-B298-9543-845F-98ED97C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33" y="-79554"/>
            <a:ext cx="9162288" cy="44829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-10632" y="4054970"/>
            <a:ext cx="8315866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9316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22734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396942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8" r:id="rId11"/>
    <p:sldLayoutId id="2147483667" r:id="rId12"/>
    <p:sldLayoutId id="2147483678" r:id="rId13"/>
    <p:sldLayoutId id="2147483676" r:id="rId14"/>
    <p:sldLayoutId id="2147483677" r:id="rId15"/>
    <p:sldLayoutId id="2147483669" r:id="rId16"/>
    <p:sldLayoutId id="2147483675" r:id="rId17"/>
    <p:sldLayoutId id="2147483680" r:id="rId18"/>
    <p:sldLayoutId id="2147483681" r:id="rId19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EC4D3-6CBE-AF47-856C-433E5B1DC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Shadow pricing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BCFF-9F2E-7F4C-B598-2D5187E69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29,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95DA-6515-F648-A9CE-AAC973230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ActivitySim Consortium Meeting</a:t>
            </a:r>
          </a:p>
        </p:txBody>
      </p:sp>
    </p:spTree>
    <p:extLst>
      <p:ext uri="{BB962C8B-B14F-4D97-AF65-F5344CB8AC3E}">
        <p14:creationId xmlns:p14="http://schemas.microsoft.com/office/powerpoint/2010/main" val="24853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Shadow pricing in ActivitySim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144605"/>
            <a:ext cx="8229600" cy="79177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There are two methods for calculating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660AAF-2E75-4F9A-91F6-39716E5A1246}"/>
                  </a:ext>
                </a:extLst>
              </p:cNvPr>
              <p:cNvSpPr txBox="1"/>
              <p:nvPr/>
            </p:nvSpPr>
            <p:spPr>
              <a:xfrm>
                <a:off x="597529" y="2014141"/>
                <a:ext cx="6416934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* </a:t>
                </a:r>
                <a:r>
                  <a:rPr lang="en-US" dirty="0" err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DAMPING_FACTOR</a:t>
                </a: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660AAF-2E75-4F9A-91F6-39716E5A1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9" y="2014141"/>
                <a:ext cx="6416934" cy="391646"/>
              </a:xfrm>
              <a:prstGeom prst="rect">
                <a:avLst/>
              </a:prstGeom>
              <a:blipFill>
                <a:blip r:embed="rId2"/>
                <a:stretch>
                  <a:fillRect t="-923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ACDA6DE-1C0D-4A28-9285-AD638475C127}"/>
              </a:ext>
            </a:extLst>
          </p:cNvPr>
          <p:cNvSpPr txBox="1"/>
          <p:nvPr/>
        </p:nvSpPr>
        <p:spPr>
          <a:xfrm>
            <a:off x="597529" y="1636461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SHADOW_PRICE_METHOD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ctramp</a:t>
            </a:r>
            <a:endParaRPr lang="en-US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DA428-5F45-4FB1-B2CE-78A94BEF7D38}"/>
              </a:ext>
            </a:extLst>
          </p:cNvPr>
          <p:cNvSpPr txBox="1"/>
          <p:nvPr/>
        </p:nvSpPr>
        <p:spPr>
          <a:xfrm>
            <a:off x="1844536" y="2404184"/>
            <a:ext cx="359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Cambria Math" panose="02040503050406030204" pitchFamily="18" charset="0"/>
              </a:rPr>
              <a:t>where: 0 &lt; </a:t>
            </a:r>
            <a:r>
              <a:rPr lang="en-US" i="1" dirty="0" err="1">
                <a:solidFill>
                  <a:schemeClr val="tx2"/>
                </a:solidFill>
                <a:latin typeface="Cambria Math" panose="02040503050406030204" pitchFamily="18" charset="0"/>
              </a:rPr>
              <a:t>DAMPING_FACTOR</a:t>
            </a:r>
            <a:r>
              <a:rPr lang="en-US" i="1" dirty="0">
                <a:solidFill>
                  <a:schemeClr val="tx2"/>
                </a:solidFill>
                <a:latin typeface="Cambria Math" panose="02040503050406030204" pitchFamily="18" charset="0"/>
              </a:rPr>
              <a:t> &lt;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0E2D01-A6E6-4257-BDFA-867588135682}"/>
              </a:ext>
            </a:extLst>
          </p:cNvPr>
          <p:cNvSpPr txBox="1"/>
          <p:nvPr/>
        </p:nvSpPr>
        <p:spPr>
          <a:xfrm>
            <a:off x="552951" y="2842932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SHADOW_PRICE_METHOD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daysim</a:t>
            </a:r>
            <a:endParaRPr lang="en-US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F9B6B5-4650-4DD4-BE4E-75D8F51D9489}"/>
                  </a:ext>
                </a:extLst>
              </p:cNvPr>
              <p:cNvSpPr txBox="1"/>
              <p:nvPr/>
            </p:nvSpPr>
            <p:spPr>
              <a:xfrm>
                <a:off x="129093" y="3242926"/>
                <a:ext cx="9014907" cy="260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𝑚𝑜𝑑𝑒𝑙𝑒𝑑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𝑑𝑒𝑠𝑖𝑟𝑒𝑑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</a:p>
              <a:p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	target = min(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𝑚𝑜𝑑𝑒𝑙𝑒𝑑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𝑑𝑒𝑠𝑖𝑟𝑒𝑑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* (1 + </a:t>
                </a:r>
                <a:r>
                  <a:rPr lang="en-US" dirty="0" err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DAYSIM_PERCENT_TOLERANCE</a:t>
                </a: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),</a:t>
                </a:r>
              </a:p>
              <a:p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</a:t>
                </a:r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desired</a:t>
                </a: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dirty="0" err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DAYSIM_ABSOLUTE_TOLERANCE</a:t>
                </a: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if </a:t>
                </a:r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modeled &lt; desired : 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              </a:t>
                </a:r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target = max(modeled, desired </a:t>
                </a:r>
                <a:r>
                  <a:rPr lang="en-US" dirty="0">
                    <a:solidFill>
                      <a:schemeClr val="tx2"/>
                    </a:solidFill>
                  </a:rPr>
                  <a:t>* </a:t>
                </a: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(1 - </a:t>
                </a:r>
                <a:r>
                  <a:rPr lang="en-US" dirty="0" err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DAYSIM_PERCENT_TOLERANCE</a:t>
                </a: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),</a:t>
                </a:r>
              </a:p>
              <a:p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desired - </a:t>
                </a:r>
                <a:r>
                  <a:rPr lang="en-US" dirty="0" err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DAYSIM_ABSOLUTE_TOLERANCE</a:t>
                </a: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log(max(target, 0.01) / max(modeled, 0.01))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F9B6B5-4650-4DD4-BE4E-75D8F51D9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3" y="3242926"/>
                <a:ext cx="9014907" cy="2607637"/>
              </a:xfrm>
              <a:prstGeom prst="rect">
                <a:avLst/>
              </a:prstGeom>
              <a:blipFill>
                <a:blip r:embed="rId3"/>
                <a:stretch>
                  <a:fillRect l="-541" t="-1402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50564F-D882-45EF-BED7-77F9344AA9D7}"/>
              </a:ext>
            </a:extLst>
          </p:cNvPr>
          <p:cNvSpPr txBox="1">
            <a:spLocks/>
          </p:cNvSpPr>
          <p:nvPr/>
        </p:nvSpPr>
        <p:spPr>
          <a:xfrm>
            <a:off x="521746" y="6027137"/>
            <a:ext cx="8229600" cy="79177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Every workers is re-simulated in every iteration, even workers who work in zones where modeled = desired!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33862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Proposed Revised Approach</a:t>
            </a:r>
          </a:p>
        </p:txBody>
      </p:sp>
    </p:spTree>
    <p:extLst>
      <p:ext uri="{BB962C8B-B14F-4D97-AF65-F5344CB8AC3E}">
        <p14:creationId xmlns:p14="http://schemas.microsoft.com/office/powerpoint/2010/main" val="98812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Proposed Enhancements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144605"/>
            <a:ext cx="8229600" cy="791772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Calculate prices as additive terms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Easier to interpret than multiplicative terms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Can be calculated at different geography than zone (at TAZ level instead of MAZ level in 2-zone and 3-zone models)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Use (scaled) total employment as target for work location choice instead of scaled size term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Desired constraint is total employment not relative size of zone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Scaling still required to account for differences between total workers and total employment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Introduce person-level weights when calculating modeled ratios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To account for differential population sampling when applying model for traffic impact studies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Change iteration mechanism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To decrease runtime (next slide)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eriod"/>
            </a:pPr>
            <a:endParaRPr lang="en-US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endParaRPr lang="en-US" sz="20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2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Revised iteration mechanism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1" y="1144605"/>
                <a:ext cx="8229600" cy="791772"/>
              </a:xfrm>
              <a:prstGeom prst="rect">
                <a:avLst/>
              </a:prstGeom>
            </p:spPr>
            <p:txBody>
              <a:bodyPr/>
              <a:lstStyle/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Let </a:t>
                </a:r>
                <a:r>
                  <a:rPr lang="en-US" sz="2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workers_to_simulate</a:t>
                </a:r>
                <a:r>
                  <a:rPr lang="en-US" sz="20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= all workers</a:t>
                </a: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Run work location choice choice</a:t>
                </a: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Calculate </a:t>
                </a:r>
                <a:r>
                  <a:rPr lang="en-US" sz="2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sz="2000" i="1" baseline="-25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US" sz="20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for each j</a:t>
                </a: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endParaRPr lang="en-US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endParaRPr lang="en-US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endParaRPr lang="en-US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&lt; 1.0 (over-estimated workers in zone)</a:t>
                </a:r>
              </a:p>
              <a:p>
                <a:pPr marL="914400" lvl="1" indent="-457200">
                  <a:spcBef>
                    <a:spcPct val="20000"/>
                  </a:spcBef>
                  <a:buFont typeface="+mj-lt"/>
                  <a:buAutoNum type="alphaLcPeriod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Let </a:t>
                </a:r>
                <a:r>
                  <a:rPr lang="en-US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workers_to_simulate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= </a:t>
                </a:r>
                <a:r>
                  <a:rPr lang="en-US" i="1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n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workers drawn at random from </a:t>
                </a:r>
                <a:r>
                  <a:rPr lang="en-US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workers</a:t>
                </a:r>
                <a:r>
                  <a:rPr lang="en-US" i="1" baseline="-25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, where: </a:t>
                </a:r>
              </a:p>
              <a:p>
                <a:pPr lvl="1">
                  <a:spcBef>
                    <a:spcPct val="20000"/>
                  </a:spcBef>
                </a:pPr>
                <a:r>
                  <a:rPr lang="en-US" i="1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      n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= int(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𝑊𝑜𝑟𝑘𝑒𝑟𝑠</m:t>
                    </m:r>
                    <m:r>
                      <m:rPr>
                        <m:nor/>
                      </m:rPr>
                      <a:rPr lang="en-US" i="1" baseline="-25000" dirty="0">
                        <a:latin typeface="Tahoma" pitchFamily="34" charset="0"/>
                      </a:rPr>
                      <m:t>j</m:t>
                    </m:r>
                    <m:r>
                      <a:rPr lang="en-US" i="1" baseline="-25000" dirty="0">
                        <a:latin typeface="Tahoma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𝐸𝑚𝑝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𝑙𝑜𝑦𝑚𝑒𝑛𝑡</m:t>
                    </m:r>
                    <m:r>
                      <m:rPr>
                        <m:nor/>
                      </m:rPr>
                      <a:rPr lang="en-US" i="1" baseline="-25000" dirty="0">
                        <a:latin typeface="Tahoma" pitchFamily="34" charset="0"/>
                      </a:rPr>
                      <m:t>j</m:t>
                    </m:r>
                    <m:r>
                      <m:rPr>
                        <m:nor/>
                      </m:rPr>
                      <a:rPr lang="en-US" dirty="0">
                        <a:latin typeface="Tahoma" pitchFamily="34" charset="0"/>
                      </a:rPr>
                      <m:t>/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𝐸𝑚𝑝𝑙𝑜𝑦𝑚𝑒𝑛𝑡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ahoma" pitchFamily="34" charset="0"/>
                          </a:rPr>
                          <m:t>j</m:t>
                        </m:r>
                      </m:e>
                    </m:nary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* </a:t>
                </a:r>
                <a:r>
                  <a:rPr lang="en-US" i="1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workers</a:t>
                </a:r>
                <a:r>
                  <a:rPr lang="en-US" i="1" baseline="-250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j</a:t>
                </a:r>
                <a:r>
                  <a:rPr lang="en-US" i="1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) </a:t>
                </a:r>
              </a:p>
              <a:p>
                <a:pPr marL="914400" lvl="1" indent="-457200">
                  <a:spcBef>
                    <a:spcPct val="20000"/>
                  </a:spcBef>
                  <a:buFont typeface="+mj-lt"/>
                  <a:buAutoNum type="alphaLcPeriod" startAt="2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Set </a:t>
                </a:r>
                <a:r>
                  <a:rPr lang="en-US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Price</a:t>
                </a:r>
                <a:r>
                  <a:rPr lang="en-US" i="1" baseline="-25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= -999 (unavailable)</a:t>
                </a: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If </a:t>
                </a:r>
                <a:r>
                  <a:rPr lang="en-US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i="1" baseline="-25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&gt; 1.0 (under-estimated workers in zone)</a:t>
                </a:r>
              </a:p>
              <a:p>
                <a:pPr marL="914400" lvl="1" indent="-457200">
                  <a:spcBef>
                    <a:spcPct val="20000"/>
                  </a:spcBef>
                  <a:buFont typeface="+mj-lt"/>
                  <a:buAutoNum type="alphaLcPeriod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Set </a:t>
                </a:r>
                <a:r>
                  <a:rPr lang="en-US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Price</a:t>
                </a:r>
                <a:r>
                  <a:rPr lang="en-US" i="1" baseline="-25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= log(</a:t>
                </a:r>
                <a:r>
                  <a:rPr lang="en-US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i="1" baseline="-25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)</a:t>
                </a: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If all abs(</a:t>
                </a:r>
                <a:r>
                  <a:rPr lang="en-US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i="1" baseline="-25000" dirty="0" err="1">
                    <a:solidFill>
                      <a:srgbClr val="202122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) = (1.0 + Tolerance) then quit</a:t>
                </a: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Go to step 2</a:t>
                </a:r>
                <a:r>
                  <a:rPr lang="en-US" sz="20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marL="914400" lvl="1" indent="-457200">
                  <a:spcBef>
                    <a:spcPct val="20000"/>
                  </a:spcBef>
                  <a:buFont typeface="+mj-lt"/>
                  <a:buAutoNum type="alphaLcPeriod"/>
                </a:pPr>
                <a:endParaRPr lang="en-US" sz="20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marL="914400" lvl="1" indent="-457200">
                  <a:spcBef>
                    <a:spcPct val="20000"/>
                  </a:spcBef>
                  <a:buFont typeface="+mj-lt"/>
                  <a:buAutoNum type="alphaLcPeriod"/>
                </a:pPr>
                <a:endParaRPr lang="en-US" sz="20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marL="457200" indent="-457200">
                  <a:spcBef>
                    <a:spcPct val="20000"/>
                  </a:spcBef>
                  <a:buFont typeface="+mj-lt"/>
                  <a:buAutoNum type="arabicPeriod"/>
                </a:pPr>
                <a:endParaRPr lang="en-US" sz="20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144605"/>
                <a:ext cx="8229600" cy="791772"/>
              </a:xfrm>
              <a:prstGeom prst="rect">
                <a:avLst/>
              </a:prstGeom>
              <a:blipFill>
                <a:blip r:embed="rId2"/>
                <a:stretch>
                  <a:fillRect l="-667" t="-3846" b="-5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AA97A7EF-4B88-4DE2-90F2-E03AFC41021B}"/>
                  </a:ext>
                </a:extLst>
              </p:cNvPr>
              <p:cNvSpPr txBox="1"/>
              <p:nvPr/>
            </p:nvSpPr>
            <p:spPr bwMode="auto">
              <a:xfrm>
                <a:off x="1767902" y="2439258"/>
                <a:ext cx="4223348" cy="9897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𝐸𝑚𝑝𝑙𝑜𝑦𝑚𝑒𝑛𝑡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latin typeface="Tahoma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>
                              <a:latin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Tahoma" pitchFamily="34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𝐸𝑚𝑝𝑙𝑜𝑦𝑚𝑒𝑛𝑡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>
                                  <a:latin typeface="Tahoma" pitchFamily="34" charset="0"/>
                                </a:rPr>
                                <m:t>j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𝑊𝑜𝑟𝑘𝑒𝑟𝑠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latin typeface="Tahoma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>
                              <a:latin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ahoma" pitchFamily="34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ahoma" pitchFamily="34" charset="0"/>
                                </a:rPr>
                                <m:t>j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AA97A7EF-4B88-4DE2-90F2-E03AFC410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7902" y="2439258"/>
                <a:ext cx="4223348" cy="989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54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0C31-AB94-466C-AE44-2BE23089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1E034-2C82-4D21-B02B-63035F018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Should significantly reduce runtime for shadow pricing</a:t>
            </a:r>
          </a:p>
          <a:p>
            <a:pPr lvl="1"/>
            <a:r>
              <a:rPr lang="en-US" dirty="0"/>
              <a:t>Number of workers to simulate in each iteration decreases with each iteration</a:t>
            </a:r>
          </a:p>
          <a:p>
            <a:r>
              <a:rPr lang="en-US" dirty="0"/>
              <a:t>Can carefully control convergence to workers per employee in each zone</a:t>
            </a:r>
          </a:p>
          <a:p>
            <a:r>
              <a:rPr lang="en-US" dirty="0"/>
              <a:t>Can flexibly define size of geography (groups of zones) for convergence</a:t>
            </a:r>
          </a:p>
          <a:p>
            <a:r>
              <a:rPr lang="en-US" dirty="0"/>
              <a:t>Results are independent of the order in which workers are simulated</a:t>
            </a:r>
          </a:p>
          <a:p>
            <a:endParaRPr lang="en-US" dirty="0"/>
          </a:p>
          <a:p>
            <a:r>
              <a:rPr lang="en-US" dirty="0"/>
              <a:t>Experimentation will be necessary!</a:t>
            </a:r>
          </a:p>
        </p:txBody>
      </p:sp>
    </p:spTree>
    <p:extLst>
      <p:ext uri="{BB962C8B-B14F-4D97-AF65-F5344CB8AC3E}">
        <p14:creationId xmlns:p14="http://schemas.microsoft.com/office/powerpoint/2010/main" val="135474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C2EC-7750-485B-B820-96EF51C37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0469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>
            <a:extLst>
              <a:ext uri="{FF2B5EF4-FFF2-40B4-BE49-F238E27FC236}">
                <a16:creationId xmlns:a16="http://schemas.microsoft.com/office/drawing/2014/main" id="{8565DC93-03CC-4139-8570-BE052CE2269D}"/>
              </a:ext>
            </a:extLst>
          </p:cNvPr>
          <p:cNvSpPr/>
          <p:nvPr/>
        </p:nvSpPr>
        <p:spPr>
          <a:xfrm>
            <a:off x="-46182" y="-2105695"/>
            <a:ext cx="10101943" cy="976811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881AF361-74A6-4F9D-82F8-D7EBE2A37E2F}"/>
              </a:ext>
            </a:extLst>
          </p:cNvPr>
          <p:cNvCxnSpPr>
            <a:cxnSpLocks/>
            <a:stCxn id="56" idx="2"/>
            <a:endCxn id="134" idx="0"/>
          </p:cNvCxnSpPr>
          <p:nvPr/>
        </p:nvCxnSpPr>
        <p:spPr>
          <a:xfrm rot="5400000">
            <a:off x="2595805" y="-1193597"/>
            <a:ext cx="681060" cy="317431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18">
            <a:extLst>
              <a:ext uri="{FF2B5EF4-FFF2-40B4-BE49-F238E27FC236}">
                <a16:creationId xmlns:a16="http://schemas.microsoft.com/office/drawing/2014/main" id="{3B16F796-14E6-4DA8-B9F3-055F9A99B3E5}"/>
              </a:ext>
            </a:extLst>
          </p:cNvPr>
          <p:cNvCxnSpPr>
            <a:cxnSpLocks/>
            <a:stCxn id="56" idx="2"/>
            <a:endCxn id="142" idx="0"/>
          </p:cNvCxnSpPr>
          <p:nvPr/>
        </p:nvCxnSpPr>
        <p:spPr>
          <a:xfrm rot="5400000">
            <a:off x="3675310" y="-114092"/>
            <a:ext cx="681060" cy="101530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18">
            <a:extLst>
              <a:ext uri="{FF2B5EF4-FFF2-40B4-BE49-F238E27FC236}">
                <a16:creationId xmlns:a16="http://schemas.microsoft.com/office/drawing/2014/main" id="{F33A54A5-AE1C-4AE0-8D0D-7C90F5A57A3E}"/>
              </a:ext>
            </a:extLst>
          </p:cNvPr>
          <p:cNvCxnSpPr>
            <a:cxnSpLocks/>
            <a:stCxn id="56" idx="2"/>
            <a:endCxn id="149" idx="0"/>
          </p:cNvCxnSpPr>
          <p:nvPr/>
        </p:nvCxnSpPr>
        <p:spPr>
          <a:xfrm rot="16200000" flipH="1">
            <a:off x="4754814" y="-178297"/>
            <a:ext cx="681060" cy="114370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Arrow Connector 218">
            <a:extLst>
              <a:ext uri="{FF2B5EF4-FFF2-40B4-BE49-F238E27FC236}">
                <a16:creationId xmlns:a16="http://schemas.microsoft.com/office/drawing/2014/main" id="{AEED2E05-0278-4284-A07A-988135E2AAAB}"/>
              </a:ext>
            </a:extLst>
          </p:cNvPr>
          <p:cNvCxnSpPr>
            <a:cxnSpLocks/>
            <a:stCxn id="56" idx="2"/>
            <a:endCxn id="155" idx="0"/>
          </p:cNvCxnSpPr>
          <p:nvPr/>
        </p:nvCxnSpPr>
        <p:spPr>
          <a:xfrm rot="16200000" flipH="1">
            <a:off x="5834319" y="-1257801"/>
            <a:ext cx="681060" cy="330271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ounded Rectangle 255">
            <a:extLst>
              <a:ext uri="{FF2B5EF4-FFF2-40B4-BE49-F238E27FC236}">
                <a16:creationId xmlns:a16="http://schemas.microsoft.com/office/drawing/2014/main" id="{611B6646-114A-4B43-8543-26E99006F636}"/>
              </a:ext>
            </a:extLst>
          </p:cNvPr>
          <p:cNvSpPr/>
          <p:nvPr/>
        </p:nvSpPr>
        <p:spPr>
          <a:xfrm>
            <a:off x="3123743" y="-1956593"/>
            <a:ext cx="2543456" cy="3581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Usual Work, K-12, Univ. Location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5E799A6-25AF-4F78-8995-BB1944EAA1F3}"/>
              </a:ext>
            </a:extLst>
          </p:cNvPr>
          <p:cNvCxnSpPr>
            <a:cxnSpLocks/>
            <a:stCxn id="145" idx="3"/>
            <a:endCxn id="127" idx="1"/>
          </p:cNvCxnSpPr>
          <p:nvPr/>
        </p:nvCxnSpPr>
        <p:spPr>
          <a:xfrm flipV="1">
            <a:off x="2835852" y="-1777535"/>
            <a:ext cx="287891" cy="18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Rounded Rectangle 255">
            <a:extLst>
              <a:ext uri="{FF2B5EF4-FFF2-40B4-BE49-F238E27FC236}">
                <a16:creationId xmlns:a16="http://schemas.microsoft.com/office/drawing/2014/main" id="{47BCE577-4F22-4A8E-8980-1FB9796CE29C}"/>
              </a:ext>
            </a:extLst>
          </p:cNvPr>
          <p:cNvSpPr/>
          <p:nvPr/>
        </p:nvSpPr>
        <p:spPr>
          <a:xfrm>
            <a:off x="292396" y="-1944163"/>
            <a:ext cx="2543456" cy="36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Accessibilities</a:t>
            </a:r>
          </a:p>
        </p:txBody>
      </p:sp>
      <p:sp>
        <p:nvSpPr>
          <p:cNvPr id="45" name="Rounded Rectangle 255">
            <a:extLst>
              <a:ext uri="{FF2B5EF4-FFF2-40B4-BE49-F238E27FC236}">
                <a16:creationId xmlns:a16="http://schemas.microsoft.com/office/drawing/2014/main" id="{4E9669A8-8612-493B-B921-658162F30C76}"/>
              </a:ext>
            </a:extLst>
          </p:cNvPr>
          <p:cNvSpPr/>
          <p:nvPr/>
        </p:nvSpPr>
        <p:spPr>
          <a:xfrm>
            <a:off x="5988159" y="-1347126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Auto Ownership</a:t>
            </a:r>
          </a:p>
        </p:txBody>
      </p:sp>
      <p:sp>
        <p:nvSpPr>
          <p:cNvPr id="51" name="Rounded Rectangle 255">
            <a:extLst>
              <a:ext uri="{FF2B5EF4-FFF2-40B4-BE49-F238E27FC236}">
                <a16:creationId xmlns:a16="http://schemas.microsoft.com/office/drawing/2014/main" id="{AB5DDBC4-8338-4BAF-B90D-185A230796B2}"/>
              </a:ext>
            </a:extLst>
          </p:cNvPr>
          <p:cNvSpPr/>
          <p:nvPr/>
        </p:nvSpPr>
        <p:spPr>
          <a:xfrm>
            <a:off x="3123743" y="-820477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Free Parking Eligibility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D74DC8-AF4A-4100-A411-F87BE88F9765}"/>
              </a:ext>
            </a:extLst>
          </p:cNvPr>
          <p:cNvCxnSpPr>
            <a:cxnSpLocks/>
            <a:stCxn id="65" idx="3"/>
            <a:endCxn id="66" idx="1"/>
          </p:cNvCxnSpPr>
          <p:nvPr/>
        </p:nvCxnSpPr>
        <p:spPr>
          <a:xfrm flipV="1">
            <a:off x="2859205" y="-1202177"/>
            <a:ext cx="219826" cy="9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255">
            <a:extLst>
              <a:ext uri="{FF2B5EF4-FFF2-40B4-BE49-F238E27FC236}">
                <a16:creationId xmlns:a16="http://schemas.microsoft.com/office/drawing/2014/main" id="{5F5FB00D-97A0-4974-AE0B-2F8E2FDFDA1A}"/>
              </a:ext>
            </a:extLst>
          </p:cNvPr>
          <p:cNvSpPr/>
          <p:nvPr/>
        </p:nvSpPr>
        <p:spPr>
          <a:xfrm>
            <a:off x="2655415" y="-254520"/>
            <a:ext cx="3736149" cy="3075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Coordinated Daily Activity Pattern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17159B4-CEC9-4E6C-A1C9-4DDE462E066C}"/>
              </a:ext>
            </a:extLst>
          </p:cNvPr>
          <p:cNvSpPr/>
          <p:nvPr/>
        </p:nvSpPr>
        <p:spPr>
          <a:xfrm>
            <a:off x="2813364" y="50603"/>
            <a:ext cx="126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Fully Joint 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5594901-51E1-4149-AFD4-CD91515CA0A3}"/>
              </a:ext>
            </a:extLst>
          </p:cNvPr>
          <p:cNvSpPr/>
          <p:nvPr/>
        </p:nvSpPr>
        <p:spPr>
          <a:xfrm>
            <a:off x="4595514" y="57208"/>
            <a:ext cx="2234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Indiv. Non-Mand.</a:t>
            </a:r>
          </a:p>
        </p:txBody>
      </p:sp>
      <p:sp>
        <p:nvSpPr>
          <p:cNvPr id="134" name="Rounded Rectangle 255">
            <a:extLst>
              <a:ext uri="{FF2B5EF4-FFF2-40B4-BE49-F238E27FC236}">
                <a16:creationId xmlns:a16="http://schemas.microsoft.com/office/drawing/2014/main" id="{B4E83B6C-922D-4D64-B8A3-4D44720FAD76}"/>
              </a:ext>
            </a:extLst>
          </p:cNvPr>
          <p:cNvSpPr/>
          <p:nvPr/>
        </p:nvSpPr>
        <p:spPr>
          <a:xfrm>
            <a:off x="38449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35" name="Rounded Rectangle 255">
            <a:extLst>
              <a:ext uri="{FF2B5EF4-FFF2-40B4-BE49-F238E27FC236}">
                <a16:creationId xmlns:a16="http://schemas.microsoft.com/office/drawing/2014/main" id="{A6410E63-D50C-442E-881B-A71B5D1671F7}"/>
              </a:ext>
            </a:extLst>
          </p:cNvPr>
          <p:cNvSpPr/>
          <p:nvPr/>
        </p:nvSpPr>
        <p:spPr>
          <a:xfrm>
            <a:off x="384491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5380E4D-27EC-4D44-B3D2-C5C58AFF7EF9}"/>
              </a:ext>
            </a:extLst>
          </p:cNvPr>
          <p:cNvCxnSpPr>
            <a:cxnSpLocks/>
            <a:stCxn id="134" idx="2"/>
            <a:endCxn id="135" idx="0"/>
          </p:cNvCxnSpPr>
          <p:nvPr/>
        </p:nvCxnSpPr>
        <p:spPr>
          <a:xfrm>
            <a:off x="1349179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255">
            <a:extLst>
              <a:ext uri="{FF2B5EF4-FFF2-40B4-BE49-F238E27FC236}">
                <a16:creationId xmlns:a16="http://schemas.microsoft.com/office/drawing/2014/main" id="{F8ADDCAD-AE44-47F6-A5E8-3F58A65E081D}"/>
              </a:ext>
            </a:extLst>
          </p:cNvPr>
          <p:cNvSpPr/>
          <p:nvPr/>
        </p:nvSpPr>
        <p:spPr>
          <a:xfrm>
            <a:off x="254350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43" name="Rounded Rectangle 255">
            <a:extLst>
              <a:ext uri="{FF2B5EF4-FFF2-40B4-BE49-F238E27FC236}">
                <a16:creationId xmlns:a16="http://schemas.microsoft.com/office/drawing/2014/main" id="{F50B8D5E-7064-4A0C-A92B-D1FBEAD3FC9F}"/>
              </a:ext>
            </a:extLst>
          </p:cNvPr>
          <p:cNvSpPr/>
          <p:nvPr/>
        </p:nvSpPr>
        <p:spPr>
          <a:xfrm>
            <a:off x="2543501" y="12385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Composition 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BE63EE2-9E0C-48C7-A2CD-09B3EF078AE4}"/>
              </a:ext>
            </a:extLst>
          </p:cNvPr>
          <p:cNvCxnSpPr>
            <a:cxnSpLocks/>
            <a:stCxn id="142" idx="2"/>
            <a:endCxn id="143" idx="0"/>
          </p:cNvCxnSpPr>
          <p:nvPr/>
        </p:nvCxnSpPr>
        <p:spPr>
          <a:xfrm>
            <a:off x="3508189" y="10416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ounded Rectangle 255">
            <a:extLst>
              <a:ext uri="{FF2B5EF4-FFF2-40B4-BE49-F238E27FC236}">
                <a16:creationId xmlns:a16="http://schemas.microsoft.com/office/drawing/2014/main" id="{B54FF88F-EAEB-44DA-8E9A-DB0B7221783B}"/>
              </a:ext>
            </a:extLst>
          </p:cNvPr>
          <p:cNvSpPr/>
          <p:nvPr/>
        </p:nvSpPr>
        <p:spPr>
          <a:xfrm>
            <a:off x="2543501" y="1743036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Participation 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6C05F10-07B3-45B4-9989-2639E75105CC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3508189" y="1546110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ounded Rectangle 255">
            <a:extLst>
              <a:ext uri="{FF2B5EF4-FFF2-40B4-BE49-F238E27FC236}">
                <a16:creationId xmlns:a16="http://schemas.microsoft.com/office/drawing/2014/main" id="{1E74A594-8258-4585-83D4-3C390174E963}"/>
              </a:ext>
            </a:extLst>
          </p:cNvPr>
          <p:cNvSpPr/>
          <p:nvPr/>
        </p:nvSpPr>
        <p:spPr>
          <a:xfrm>
            <a:off x="470251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51" name="Rounded Rectangle 255">
            <a:extLst>
              <a:ext uri="{FF2B5EF4-FFF2-40B4-BE49-F238E27FC236}">
                <a16:creationId xmlns:a16="http://schemas.microsoft.com/office/drawing/2014/main" id="{88CFD4BF-5994-4808-8DA9-4CC4F2F295B7}"/>
              </a:ext>
            </a:extLst>
          </p:cNvPr>
          <p:cNvSpPr/>
          <p:nvPr/>
        </p:nvSpPr>
        <p:spPr>
          <a:xfrm>
            <a:off x="4702511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F88013C-CF35-46B2-9D41-01DCD7CF447D}"/>
              </a:ext>
            </a:extLst>
          </p:cNvPr>
          <p:cNvCxnSpPr>
            <a:cxnSpLocks/>
            <a:stCxn id="149" idx="2"/>
            <a:endCxn id="151" idx="0"/>
          </p:cNvCxnSpPr>
          <p:nvPr/>
        </p:nvCxnSpPr>
        <p:spPr>
          <a:xfrm>
            <a:off x="5667199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Rounded Rectangle 255">
            <a:extLst>
              <a:ext uri="{FF2B5EF4-FFF2-40B4-BE49-F238E27FC236}">
                <a16:creationId xmlns:a16="http://schemas.microsoft.com/office/drawing/2014/main" id="{27688AD5-2FAB-4A60-A704-CB42FC11504A}"/>
              </a:ext>
            </a:extLst>
          </p:cNvPr>
          <p:cNvSpPr/>
          <p:nvPr/>
        </p:nvSpPr>
        <p:spPr>
          <a:xfrm>
            <a:off x="4702511" y="27573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274A783-2C62-4F99-A2FE-F8C095BBAB40}"/>
              </a:ext>
            </a:extLst>
          </p:cNvPr>
          <p:cNvCxnSpPr>
            <a:cxnSpLocks/>
            <a:endCxn id="153" idx="0"/>
          </p:cNvCxnSpPr>
          <p:nvPr/>
        </p:nvCxnSpPr>
        <p:spPr>
          <a:xfrm>
            <a:off x="5667199" y="25604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Rounded Rectangle 255">
            <a:extLst>
              <a:ext uri="{FF2B5EF4-FFF2-40B4-BE49-F238E27FC236}">
                <a16:creationId xmlns:a16="http://schemas.microsoft.com/office/drawing/2014/main" id="{34F714ED-B534-429A-982A-364161BD215D}"/>
              </a:ext>
            </a:extLst>
          </p:cNvPr>
          <p:cNvSpPr/>
          <p:nvPr/>
        </p:nvSpPr>
        <p:spPr>
          <a:xfrm>
            <a:off x="6861520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56" name="Rounded Rectangle 255">
            <a:extLst>
              <a:ext uri="{FF2B5EF4-FFF2-40B4-BE49-F238E27FC236}">
                <a16:creationId xmlns:a16="http://schemas.microsoft.com/office/drawing/2014/main" id="{C563D740-FA3B-4CC2-BE28-ED40908FCAE4}"/>
              </a:ext>
            </a:extLst>
          </p:cNvPr>
          <p:cNvSpPr/>
          <p:nvPr/>
        </p:nvSpPr>
        <p:spPr>
          <a:xfrm>
            <a:off x="6861520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18B4FB9-65CD-4BC7-B7E0-FEB039DE3663}"/>
              </a:ext>
            </a:extLst>
          </p:cNvPr>
          <p:cNvCxnSpPr>
            <a:cxnSpLocks/>
            <a:stCxn id="155" idx="2"/>
            <a:endCxn id="156" idx="0"/>
          </p:cNvCxnSpPr>
          <p:nvPr/>
        </p:nvCxnSpPr>
        <p:spPr>
          <a:xfrm>
            <a:off x="7826208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Rounded Rectangle 255">
            <a:extLst>
              <a:ext uri="{FF2B5EF4-FFF2-40B4-BE49-F238E27FC236}">
                <a16:creationId xmlns:a16="http://schemas.microsoft.com/office/drawing/2014/main" id="{630A071C-7655-469A-BFF7-B355BE06E196}"/>
              </a:ext>
            </a:extLst>
          </p:cNvPr>
          <p:cNvSpPr/>
          <p:nvPr/>
        </p:nvSpPr>
        <p:spPr>
          <a:xfrm>
            <a:off x="6861520" y="27573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D64BC0D-50AB-49D3-878A-61FF04D63347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7826208" y="25604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07579E2-C507-46CD-B303-61B1FC50035F}"/>
              </a:ext>
            </a:extLst>
          </p:cNvPr>
          <p:cNvSpPr/>
          <p:nvPr/>
        </p:nvSpPr>
        <p:spPr>
          <a:xfrm>
            <a:off x="7084179" y="28738"/>
            <a:ext cx="1380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At-Work</a:t>
            </a:r>
          </a:p>
        </p:txBody>
      </p:sp>
      <p:sp>
        <p:nvSpPr>
          <p:cNvPr id="161" name="Rounded Rectangle 255">
            <a:extLst>
              <a:ext uri="{FF2B5EF4-FFF2-40B4-BE49-F238E27FC236}">
                <a16:creationId xmlns:a16="http://schemas.microsoft.com/office/drawing/2014/main" id="{91A7C70E-3F8B-4E31-A6E8-6D50C2E12D70}"/>
              </a:ext>
            </a:extLst>
          </p:cNvPr>
          <p:cNvSpPr/>
          <p:nvPr/>
        </p:nvSpPr>
        <p:spPr>
          <a:xfrm>
            <a:off x="2543501" y="2252174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sp>
        <p:nvSpPr>
          <p:cNvPr id="162" name="Rounded Rectangle 255">
            <a:extLst>
              <a:ext uri="{FF2B5EF4-FFF2-40B4-BE49-F238E27FC236}">
                <a16:creationId xmlns:a16="http://schemas.microsoft.com/office/drawing/2014/main" id="{B8E77F13-4E87-48D7-8643-155D058DF697}"/>
              </a:ext>
            </a:extLst>
          </p:cNvPr>
          <p:cNvSpPr/>
          <p:nvPr/>
        </p:nvSpPr>
        <p:spPr>
          <a:xfrm>
            <a:off x="2543501" y="275664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EEFA363A-5AE3-4764-89A0-1BF20DF6A4F1}"/>
              </a:ext>
            </a:extLst>
          </p:cNvPr>
          <p:cNvCxnSpPr>
            <a:cxnSpLocks/>
            <a:stCxn id="161" idx="2"/>
            <a:endCxn id="162" idx="0"/>
          </p:cNvCxnSpPr>
          <p:nvPr/>
        </p:nvCxnSpPr>
        <p:spPr>
          <a:xfrm>
            <a:off x="3508189" y="2559722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255">
            <a:extLst>
              <a:ext uri="{FF2B5EF4-FFF2-40B4-BE49-F238E27FC236}">
                <a16:creationId xmlns:a16="http://schemas.microsoft.com/office/drawing/2014/main" id="{526D85F2-33DA-46DC-B2BC-7E51AFD09646}"/>
              </a:ext>
            </a:extLst>
          </p:cNvPr>
          <p:cNvSpPr/>
          <p:nvPr/>
        </p:nvSpPr>
        <p:spPr>
          <a:xfrm>
            <a:off x="366443" y="3920118"/>
            <a:ext cx="8413838" cy="289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Mode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3CFEDA7-65A6-48B6-9696-6525E8B9F358}"/>
              </a:ext>
            </a:extLst>
          </p:cNvPr>
          <p:cNvCxnSpPr>
            <a:cxnSpLocks/>
            <a:stCxn id="110" idx="2"/>
            <a:endCxn id="164" idx="0"/>
          </p:cNvCxnSpPr>
          <p:nvPr/>
        </p:nvCxnSpPr>
        <p:spPr>
          <a:xfrm>
            <a:off x="4573362" y="3701934"/>
            <a:ext cx="0" cy="218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E5F13AA-CC8E-4558-92E8-4CAB36B42C1E}"/>
              </a:ext>
            </a:extLst>
          </p:cNvPr>
          <p:cNvCxnSpPr>
            <a:cxnSpLocks/>
            <a:stCxn id="147" idx="2"/>
            <a:endCxn id="161" idx="0"/>
          </p:cNvCxnSpPr>
          <p:nvPr/>
        </p:nvCxnSpPr>
        <p:spPr>
          <a:xfrm>
            <a:off x="3508189" y="2050584"/>
            <a:ext cx="0" cy="201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2731C5B-AFE3-4836-8E7B-86B9DE31B5C5}"/>
              </a:ext>
            </a:extLst>
          </p:cNvPr>
          <p:cNvCxnSpPr>
            <a:cxnSpLocks/>
            <a:stCxn id="135" idx="2"/>
            <a:endCxn id="461" idx="0"/>
          </p:cNvCxnSpPr>
          <p:nvPr/>
        </p:nvCxnSpPr>
        <p:spPr>
          <a:xfrm>
            <a:off x="1349179" y="2560436"/>
            <a:ext cx="0" cy="208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9A6D916-0204-49E6-BC30-5579353C651E}"/>
              </a:ext>
            </a:extLst>
          </p:cNvPr>
          <p:cNvCxnSpPr>
            <a:cxnSpLocks/>
            <a:stCxn id="153" idx="2"/>
          </p:cNvCxnSpPr>
          <p:nvPr/>
        </p:nvCxnSpPr>
        <p:spPr>
          <a:xfrm flipH="1">
            <a:off x="5667198" y="3064910"/>
            <a:ext cx="1" cy="347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Rounded Rectangle 255">
            <a:extLst>
              <a:ext uri="{FF2B5EF4-FFF2-40B4-BE49-F238E27FC236}">
                <a16:creationId xmlns:a16="http://schemas.microsoft.com/office/drawing/2014/main" id="{54221432-0658-46BC-A635-8DB74DCA9AD0}"/>
              </a:ext>
            </a:extLst>
          </p:cNvPr>
          <p:cNvSpPr/>
          <p:nvPr/>
        </p:nvSpPr>
        <p:spPr>
          <a:xfrm>
            <a:off x="3297529" y="4960599"/>
            <a:ext cx="2543456" cy="310432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Purpose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5AE64F4-7D80-4A29-B090-C3E551E13B7D}"/>
              </a:ext>
            </a:extLst>
          </p:cNvPr>
          <p:cNvCxnSpPr>
            <a:cxnSpLocks/>
            <a:stCxn id="183" idx="2"/>
            <a:endCxn id="181" idx="0"/>
          </p:cNvCxnSpPr>
          <p:nvPr/>
        </p:nvCxnSpPr>
        <p:spPr>
          <a:xfrm flipH="1">
            <a:off x="4569257" y="4745393"/>
            <a:ext cx="2743" cy="2152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Rounded Rectangle 255">
            <a:extLst>
              <a:ext uri="{FF2B5EF4-FFF2-40B4-BE49-F238E27FC236}">
                <a16:creationId xmlns:a16="http://schemas.microsoft.com/office/drawing/2014/main" id="{58B871ED-AFC9-45CA-AA34-5C5D9F08714F}"/>
              </a:ext>
            </a:extLst>
          </p:cNvPr>
          <p:cNvSpPr/>
          <p:nvPr/>
        </p:nvSpPr>
        <p:spPr>
          <a:xfrm>
            <a:off x="363702" y="4419108"/>
            <a:ext cx="8416596" cy="3262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Stop Frequency</a:t>
            </a:r>
          </a:p>
        </p:txBody>
      </p:sp>
      <p:sp>
        <p:nvSpPr>
          <p:cNvPr id="185" name="Rounded Rectangle 255">
            <a:extLst>
              <a:ext uri="{FF2B5EF4-FFF2-40B4-BE49-F238E27FC236}">
                <a16:creationId xmlns:a16="http://schemas.microsoft.com/office/drawing/2014/main" id="{C9492E55-12F8-42D9-8E01-66343930FE37}"/>
              </a:ext>
            </a:extLst>
          </p:cNvPr>
          <p:cNvSpPr/>
          <p:nvPr/>
        </p:nvSpPr>
        <p:spPr>
          <a:xfrm>
            <a:off x="3297529" y="5479207"/>
            <a:ext cx="2543456" cy="310432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4CFD12A-32A9-4CCC-AB23-C3B60C449CA6}"/>
              </a:ext>
            </a:extLst>
          </p:cNvPr>
          <p:cNvCxnSpPr>
            <a:cxnSpLocks/>
            <a:stCxn id="181" idx="2"/>
            <a:endCxn id="185" idx="0"/>
          </p:cNvCxnSpPr>
          <p:nvPr/>
        </p:nvCxnSpPr>
        <p:spPr>
          <a:xfrm>
            <a:off x="4569257" y="5271031"/>
            <a:ext cx="0" cy="208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Rounded Rectangle 255">
            <a:extLst>
              <a:ext uri="{FF2B5EF4-FFF2-40B4-BE49-F238E27FC236}">
                <a16:creationId xmlns:a16="http://schemas.microsoft.com/office/drawing/2014/main" id="{F1AFFCE7-0B15-47A0-9E21-ED81AECA2D7A}"/>
              </a:ext>
            </a:extLst>
          </p:cNvPr>
          <p:cNvSpPr/>
          <p:nvPr/>
        </p:nvSpPr>
        <p:spPr>
          <a:xfrm>
            <a:off x="3297529" y="5986565"/>
            <a:ext cx="2543455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3F414AC-5464-4737-B807-5804C23DC8DA}"/>
              </a:ext>
            </a:extLst>
          </p:cNvPr>
          <p:cNvCxnSpPr>
            <a:cxnSpLocks/>
            <a:stCxn id="185" idx="2"/>
            <a:endCxn id="187" idx="0"/>
          </p:cNvCxnSpPr>
          <p:nvPr/>
        </p:nvCxnSpPr>
        <p:spPr>
          <a:xfrm>
            <a:off x="4569257" y="5789639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Rounded Rectangle 255">
            <a:extLst>
              <a:ext uri="{FF2B5EF4-FFF2-40B4-BE49-F238E27FC236}">
                <a16:creationId xmlns:a16="http://schemas.microsoft.com/office/drawing/2014/main" id="{9D8BAF71-62FE-4F27-9AD1-066B518E5CC3}"/>
              </a:ext>
            </a:extLst>
          </p:cNvPr>
          <p:cNvSpPr/>
          <p:nvPr/>
        </p:nvSpPr>
        <p:spPr>
          <a:xfrm>
            <a:off x="3297529" y="6491039"/>
            <a:ext cx="2543454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Mode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472E5A5-AC6F-46A7-A788-FCAC5E70172B}"/>
              </a:ext>
            </a:extLst>
          </p:cNvPr>
          <p:cNvCxnSpPr>
            <a:cxnSpLocks/>
            <a:stCxn id="187" idx="2"/>
            <a:endCxn id="189" idx="0"/>
          </p:cNvCxnSpPr>
          <p:nvPr/>
        </p:nvCxnSpPr>
        <p:spPr>
          <a:xfrm flipH="1">
            <a:off x="4569256" y="6294113"/>
            <a:ext cx="1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7CB8ABD-AB3A-4688-9834-C698EF28672A}"/>
              </a:ext>
            </a:extLst>
          </p:cNvPr>
          <p:cNvCxnSpPr>
            <a:cxnSpLocks/>
            <a:stCxn id="164" idx="2"/>
            <a:endCxn id="183" idx="0"/>
          </p:cNvCxnSpPr>
          <p:nvPr/>
        </p:nvCxnSpPr>
        <p:spPr>
          <a:xfrm flipH="1">
            <a:off x="4572000" y="4209746"/>
            <a:ext cx="1362" cy="209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Rounded Rectangle 255">
            <a:extLst>
              <a:ext uri="{FF2B5EF4-FFF2-40B4-BE49-F238E27FC236}">
                <a16:creationId xmlns:a16="http://schemas.microsoft.com/office/drawing/2014/main" id="{A18F6864-94AE-443D-B7B8-31F97F695C12}"/>
              </a:ext>
            </a:extLst>
          </p:cNvPr>
          <p:cNvSpPr/>
          <p:nvPr/>
        </p:nvSpPr>
        <p:spPr>
          <a:xfrm>
            <a:off x="3297529" y="6971829"/>
            <a:ext cx="2543454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Write Trip Matrices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3F03835-64FF-46D9-8CFA-7ABC7FDD771B}"/>
              </a:ext>
            </a:extLst>
          </p:cNvPr>
          <p:cNvCxnSpPr>
            <a:cxnSpLocks/>
            <a:stCxn id="189" idx="2"/>
            <a:endCxn id="206" idx="0"/>
          </p:cNvCxnSpPr>
          <p:nvPr/>
        </p:nvCxnSpPr>
        <p:spPr>
          <a:xfrm>
            <a:off x="4569256" y="6798587"/>
            <a:ext cx="0" cy="1732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Rounded Rectangle 255">
            <a:extLst>
              <a:ext uri="{FF2B5EF4-FFF2-40B4-BE49-F238E27FC236}">
                <a16:creationId xmlns:a16="http://schemas.microsoft.com/office/drawing/2014/main" id="{540CE33B-8EE3-4EB9-838E-C4E725AAEE37}"/>
              </a:ext>
            </a:extLst>
          </p:cNvPr>
          <p:cNvSpPr/>
          <p:nvPr/>
        </p:nvSpPr>
        <p:spPr>
          <a:xfrm>
            <a:off x="7125211" y="5216607"/>
            <a:ext cx="2609916" cy="2040731"/>
          </a:xfrm>
          <a:prstGeom prst="roundRect">
            <a:avLst>
              <a:gd name="adj" fmla="val 785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214" name="Rounded Rectangle 255">
            <a:extLst>
              <a:ext uri="{FF2B5EF4-FFF2-40B4-BE49-F238E27FC236}">
                <a16:creationId xmlns:a16="http://schemas.microsoft.com/office/drawing/2014/main" id="{DB0E8E74-6F46-4ADB-970B-E759215629C9}"/>
              </a:ext>
            </a:extLst>
          </p:cNvPr>
          <p:cNvSpPr/>
          <p:nvPr/>
        </p:nvSpPr>
        <p:spPr>
          <a:xfrm>
            <a:off x="7214399" y="5307281"/>
            <a:ext cx="2308292" cy="321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Aggregate</a:t>
            </a:r>
          </a:p>
        </p:txBody>
      </p:sp>
      <p:sp>
        <p:nvSpPr>
          <p:cNvPr id="215" name="Rounded Rectangle 255">
            <a:extLst>
              <a:ext uri="{FF2B5EF4-FFF2-40B4-BE49-F238E27FC236}">
                <a16:creationId xmlns:a16="http://schemas.microsoft.com/office/drawing/2014/main" id="{E2F4E80A-0811-4D79-88A3-9365E38294E9}"/>
              </a:ext>
            </a:extLst>
          </p:cNvPr>
          <p:cNvSpPr/>
          <p:nvPr/>
        </p:nvSpPr>
        <p:spPr>
          <a:xfrm>
            <a:off x="7214399" y="5686268"/>
            <a:ext cx="2308292" cy="321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Long-Term/Mobility</a:t>
            </a:r>
          </a:p>
        </p:txBody>
      </p:sp>
      <p:sp>
        <p:nvSpPr>
          <p:cNvPr id="216" name="Rounded Rectangle 255">
            <a:extLst>
              <a:ext uri="{FF2B5EF4-FFF2-40B4-BE49-F238E27FC236}">
                <a16:creationId xmlns:a16="http://schemas.microsoft.com/office/drawing/2014/main" id="{F086ED86-4D1E-4483-9E4C-5DD372B89522}"/>
              </a:ext>
            </a:extLst>
          </p:cNvPr>
          <p:cNvSpPr/>
          <p:nvPr/>
        </p:nvSpPr>
        <p:spPr>
          <a:xfrm>
            <a:off x="7214397" y="6063427"/>
            <a:ext cx="2308294" cy="3219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Person Daily</a:t>
            </a:r>
          </a:p>
        </p:txBody>
      </p:sp>
      <p:sp>
        <p:nvSpPr>
          <p:cNvPr id="217" name="Rounded Rectangle 255">
            <a:extLst>
              <a:ext uri="{FF2B5EF4-FFF2-40B4-BE49-F238E27FC236}">
                <a16:creationId xmlns:a16="http://schemas.microsoft.com/office/drawing/2014/main" id="{FBBFDD1A-8C1C-4821-B2B7-9879BC73F6AB}"/>
              </a:ext>
            </a:extLst>
          </p:cNvPr>
          <p:cNvSpPr/>
          <p:nvPr/>
        </p:nvSpPr>
        <p:spPr>
          <a:xfrm>
            <a:off x="7200401" y="6457547"/>
            <a:ext cx="2322290" cy="3219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Tour</a:t>
            </a:r>
          </a:p>
        </p:txBody>
      </p:sp>
      <p:sp>
        <p:nvSpPr>
          <p:cNvPr id="218" name="Rounded Rectangle 255">
            <a:extLst>
              <a:ext uri="{FF2B5EF4-FFF2-40B4-BE49-F238E27FC236}">
                <a16:creationId xmlns:a16="http://schemas.microsoft.com/office/drawing/2014/main" id="{86C24A4C-5B25-458F-AC26-49AB54CFE712}"/>
              </a:ext>
            </a:extLst>
          </p:cNvPr>
          <p:cNvSpPr/>
          <p:nvPr/>
        </p:nvSpPr>
        <p:spPr>
          <a:xfrm>
            <a:off x="7214397" y="6849004"/>
            <a:ext cx="2322290" cy="321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Trip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EFF197-E8B2-474B-8DD7-370A718CE776}"/>
              </a:ext>
            </a:extLst>
          </p:cNvPr>
          <p:cNvSpPr/>
          <p:nvPr/>
        </p:nvSpPr>
        <p:spPr>
          <a:xfrm>
            <a:off x="646738" y="28699"/>
            <a:ext cx="1380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Mandatory</a:t>
            </a:r>
          </a:p>
        </p:txBody>
      </p:sp>
      <p:sp>
        <p:nvSpPr>
          <p:cNvPr id="65" name="Rounded Rectangle 255">
            <a:extLst>
              <a:ext uri="{FF2B5EF4-FFF2-40B4-BE49-F238E27FC236}">
                <a16:creationId xmlns:a16="http://schemas.microsoft.com/office/drawing/2014/main" id="{50A28E67-5B6F-434E-A5B9-DC3A3DA51FE0}"/>
              </a:ext>
            </a:extLst>
          </p:cNvPr>
          <p:cNvSpPr/>
          <p:nvPr/>
        </p:nvSpPr>
        <p:spPr>
          <a:xfrm>
            <a:off x="315749" y="-1356444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Transit Subsidy Model</a:t>
            </a:r>
          </a:p>
        </p:txBody>
      </p:sp>
      <p:sp>
        <p:nvSpPr>
          <p:cNvPr id="66" name="Rounded Rectangle 255">
            <a:extLst>
              <a:ext uri="{FF2B5EF4-FFF2-40B4-BE49-F238E27FC236}">
                <a16:creationId xmlns:a16="http://schemas.microsoft.com/office/drawing/2014/main" id="{18429F97-398B-405E-8B86-13BD500BC6AB}"/>
              </a:ext>
            </a:extLst>
          </p:cNvPr>
          <p:cNvSpPr/>
          <p:nvPr/>
        </p:nvSpPr>
        <p:spPr>
          <a:xfrm>
            <a:off x="3079031" y="-1357393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Transit Pass Model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A396030-736D-440B-93BC-123A2C8E5074}"/>
              </a:ext>
            </a:extLst>
          </p:cNvPr>
          <p:cNvCxnSpPr>
            <a:cxnSpLocks/>
            <a:stCxn id="66" idx="3"/>
            <a:endCxn id="45" idx="1"/>
          </p:cNvCxnSpPr>
          <p:nvPr/>
        </p:nvCxnSpPr>
        <p:spPr>
          <a:xfrm>
            <a:off x="5622487" y="-1202177"/>
            <a:ext cx="365672" cy="10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ounded Rectangle 255">
            <a:extLst>
              <a:ext uri="{FF2B5EF4-FFF2-40B4-BE49-F238E27FC236}">
                <a16:creationId xmlns:a16="http://schemas.microsoft.com/office/drawing/2014/main" id="{B180319A-C411-4129-A330-14FDA6C77D42}"/>
              </a:ext>
            </a:extLst>
          </p:cNvPr>
          <p:cNvSpPr/>
          <p:nvPr/>
        </p:nvSpPr>
        <p:spPr>
          <a:xfrm>
            <a:off x="5988159" y="-821488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Telecommute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91AE69C-AB01-4D82-87A9-5DE5EFEB7966}"/>
              </a:ext>
            </a:extLst>
          </p:cNvPr>
          <p:cNvCxnSpPr>
            <a:cxnSpLocks/>
            <a:stCxn id="97" idx="3"/>
            <a:endCxn id="51" idx="1"/>
          </p:cNvCxnSpPr>
          <p:nvPr/>
        </p:nvCxnSpPr>
        <p:spPr>
          <a:xfrm flipV="1">
            <a:off x="2835852" y="-666703"/>
            <a:ext cx="287891" cy="9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0341D8-907A-4FC9-8FA5-448DA9314BF9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>
          <a:xfrm flipV="1">
            <a:off x="5667198" y="-667714"/>
            <a:ext cx="320961" cy="1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ounded Rectangle 255">
            <a:extLst>
              <a:ext uri="{FF2B5EF4-FFF2-40B4-BE49-F238E27FC236}">
                <a16:creationId xmlns:a16="http://schemas.microsoft.com/office/drawing/2014/main" id="{39052D77-49B7-4F19-AF9C-F5A6443C60E2}"/>
              </a:ext>
            </a:extLst>
          </p:cNvPr>
          <p:cNvSpPr/>
          <p:nvPr/>
        </p:nvSpPr>
        <p:spPr>
          <a:xfrm>
            <a:off x="292397" y="-810551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Vehicle Type Model</a:t>
            </a:r>
          </a:p>
        </p:txBody>
      </p:sp>
      <p:sp>
        <p:nvSpPr>
          <p:cNvPr id="110" name="Rounded Rectangle 255">
            <a:extLst>
              <a:ext uri="{FF2B5EF4-FFF2-40B4-BE49-F238E27FC236}">
                <a16:creationId xmlns:a16="http://schemas.microsoft.com/office/drawing/2014/main" id="{9B27DD2B-65B5-4A1C-BC0C-E4030E5D68F7}"/>
              </a:ext>
            </a:extLst>
          </p:cNvPr>
          <p:cNvSpPr/>
          <p:nvPr/>
        </p:nvSpPr>
        <p:spPr>
          <a:xfrm>
            <a:off x="366443" y="3412306"/>
            <a:ext cx="8413838" cy="289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Vehicle Availability Model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2C5A836-8A03-4362-A9B7-0C0C454F20FE}"/>
              </a:ext>
            </a:extLst>
          </p:cNvPr>
          <p:cNvCxnSpPr>
            <a:cxnSpLocks/>
          </p:cNvCxnSpPr>
          <p:nvPr/>
        </p:nvCxnSpPr>
        <p:spPr>
          <a:xfrm flipH="1">
            <a:off x="3508189" y="3057074"/>
            <a:ext cx="1" cy="371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DE108E5-D762-4005-B2AD-91E6C4893DB4}"/>
              </a:ext>
            </a:extLst>
          </p:cNvPr>
          <p:cNvCxnSpPr>
            <a:cxnSpLocks/>
          </p:cNvCxnSpPr>
          <p:nvPr/>
        </p:nvCxnSpPr>
        <p:spPr>
          <a:xfrm flipH="1">
            <a:off x="7863290" y="3076288"/>
            <a:ext cx="1" cy="347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4DA7325C-37E0-49EE-93D7-A13E3EF84525}"/>
              </a:ext>
            </a:extLst>
          </p:cNvPr>
          <p:cNvCxnSpPr>
            <a:stCxn id="127" idx="2"/>
            <a:endCxn id="65" idx="0"/>
          </p:cNvCxnSpPr>
          <p:nvPr/>
        </p:nvCxnSpPr>
        <p:spPr>
          <a:xfrm rot="5400000">
            <a:off x="2870458" y="-2881458"/>
            <a:ext cx="242033" cy="28079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83214725-FFC2-46C8-9E93-A1FEBCAD74DC}"/>
              </a:ext>
            </a:extLst>
          </p:cNvPr>
          <p:cNvCxnSpPr>
            <a:stCxn id="45" idx="2"/>
            <a:endCxn id="97" idx="0"/>
          </p:cNvCxnSpPr>
          <p:nvPr/>
        </p:nvCxnSpPr>
        <p:spPr>
          <a:xfrm rot="5400000">
            <a:off x="4298935" y="-3771504"/>
            <a:ext cx="226143" cy="569576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A21ACC41-9898-4A13-BBC1-703BEB3180A5}"/>
              </a:ext>
            </a:extLst>
          </p:cNvPr>
          <p:cNvCxnSpPr>
            <a:cxnSpLocks/>
            <a:stCxn id="71" idx="2"/>
            <a:endCxn id="56" idx="0"/>
          </p:cNvCxnSpPr>
          <p:nvPr/>
        </p:nvCxnSpPr>
        <p:spPr>
          <a:xfrm rot="5400000">
            <a:off x="5761979" y="-1752428"/>
            <a:ext cx="259420" cy="27363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1" name="Rounded Rectangle 255">
            <a:extLst>
              <a:ext uri="{FF2B5EF4-FFF2-40B4-BE49-F238E27FC236}">
                <a16:creationId xmlns:a16="http://schemas.microsoft.com/office/drawing/2014/main" id="{1FE7ED79-B7FC-423C-A125-1507E310B390}"/>
              </a:ext>
            </a:extLst>
          </p:cNvPr>
          <p:cNvSpPr/>
          <p:nvPr/>
        </p:nvSpPr>
        <p:spPr>
          <a:xfrm>
            <a:off x="384491" y="2768700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School Dropoff/Pickup </a:t>
            </a:r>
          </a:p>
        </p:txBody>
      </p: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2EC3EDC7-5EA0-4908-8AFF-DDB1AB598C31}"/>
              </a:ext>
            </a:extLst>
          </p:cNvPr>
          <p:cNvCxnSpPr>
            <a:cxnSpLocks/>
            <a:stCxn id="461" idx="2"/>
          </p:cNvCxnSpPr>
          <p:nvPr/>
        </p:nvCxnSpPr>
        <p:spPr>
          <a:xfrm flipH="1">
            <a:off x="1337137" y="3076248"/>
            <a:ext cx="12042" cy="336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91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9955-508D-4D3D-B49C-7FFC7B600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shadow prices in destination choice?</a:t>
            </a:r>
          </a:p>
          <a:p>
            <a:r>
              <a:rPr lang="en-US" dirty="0"/>
              <a:t>How are they calculated in ActivitySim?</a:t>
            </a:r>
          </a:p>
          <a:p>
            <a:r>
              <a:rPr lang="en-US" dirty="0"/>
              <a:t>Proposed ActivitySim enhancements</a:t>
            </a:r>
          </a:p>
        </p:txBody>
      </p:sp>
    </p:spTree>
    <p:extLst>
      <p:ext uri="{BB962C8B-B14F-4D97-AF65-F5344CB8AC3E}">
        <p14:creationId xmlns:p14="http://schemas.microsoft.com/office/powerpoint/2010/main" val="189704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Shadow prices</a:t>
            </a:r>
          </a:p>
        </p:txBody>
      </p:sp>
    </p:spTree>
    <p:extLst>
      <p:ext uri="{BB962C8B-B14F-4D97-AF65-F5344CB8AC3E}">
        <p14:creationId xmlns:p14="http://schemas.microsoft.com/office/powerpoint/2010/main" val="161015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Shadow pricing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144604"/>
            <a:ext cx="8229600" cy="40687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In destination choice, the shadow price is a constant that is added to each destination alternative in order to ‘doubly constrain’ the model.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A doubly constrained work location choice model is one in which the output of the model matches both origin constraints (workers) and destination constraints (employment)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Compensates for market competition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8C7D0B4C-4581-45E3-8F84-41F6D288A5BC}"/>
                  </a:ext>
                </a:extLst>
              </p:cNvPr>
              <p:cNvSpPr txBox="1"/>
              <p:nvPr/>
            </p:nvSpPr>
            <p:spPr bwMode="auto">
              <a:xfrm>
                <a:off x="2908877" y="3429000"/>
                <a:ext cx="2771487" cy="85739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8C7D0B4C-4581-45E3-8F84-41F6D288A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8877" y="3429000"/>
                <a:ext cx="2771487" cy="8573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0781F1-81B9-4CBD-A50D-A356ABEEFCD1}"/>
                  </a:ext>
                </a:extLst>
              </p:cNvPr>
              <p:cNvSpPr txBox="1"/>
              <p:nvPr/>
            </p:nvSpPr>
            <p:spPr>
              <a:xfrm>
                <a:off x="2532916" y="4461246"/>
                <a:ext cx="3243901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0781F1-81B9-4CBD-A50D-A356ABEEF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16" y="4461246"/>
                <a:ext cx="3243901" cy="703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A6331-B848-4E75-B428-295CD91271AA}"/>
                  </a:ext>
                </a:extLst>
              </p:cNvPr>
              <p:cNvSpPr txBox="1"/>
              <p:nvPr/>
            </p:nvSpPr>
            <p:spPr>
              <a:xfrm>
                <a:off x="2532916" y="5465878"/>
                <a:ext cx="3661323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𝐸𝑚𝑝𝑙𝑜𝑦𝑚𝑒𝑛𝑡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A6331-B848-4E75-B428-295CD9127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16" y="5465878"/>
                <a:ext cx="3661323" cy="672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9932CBC-B928-45DB-939C-A84B849717EF}"/>
              </a:ext>
            </a:extLst>
          </p:cNvPr>
          <p:cNvSpPr txBox="1"/>
          <p:nvPr/>
        </p:nvSpPr>
        <p:spPr>
          <a:xfrm>
            <a:off x="530692" y="4573603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Origin constraint: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875D84-2122-4988-B9A8-C53D19B5EA18}"/>
              </a:ext>
            </a:extLst>
          </p:cNvPr>
          <p:cNvGrpSpPr/>
          <p:nvPr/>
        </p:nvGrpSpPr>
        <p:grpSpPr>
          <a:xfrm>
            <a:off x="5850308" y="4550974"/>
            <a:ext cx="3258565" cy="414590"/>
            <a:chOff x="4839240" y="5029082"/>
            <a:chExt cx="3258565" cy="4009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0264B5-FB1C-432E-BB55-FAC14ED95741}"/>
                </a:ext>
              </a:extLst>
            </p:cNvPr>
            <p:cNvSpPr txBox="1"/>
            <p:nvPr/>
          </p:nvSpPr>
          <p:spPr>
            <a:xfrm>
              <a:off x="4839240" y="5034706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(given, because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0DC17-6520-4FDE-89E3-33EA880054F5}"/>
                    </a:ext>
                  </a:extLst>
                </p:cNvPr>
                <p:cNvSpPr txBox="1"/>
                <p:nvPr/>
              </p:nvSpPr>
              <p:spPr>
                <a:xfrm>
                  <a:off x="6570663" y="5029082"/>
                  <a:ext cx="1527142" cy="4009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0DC17-6520-4FDE-89E3-33EA88005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663" y="5029082"/>
                  <a:ext cx="1527142" cy="400944"/>
                </a:xfrm>
                <a:prstGeom prst="rect">
                  <a:avLst/>
                </a:prstGeom>
                <a:blipFill>
                  <a:blip r:embed="rId5"/>
                  <a:stretch>
                    <a:fillRect l="-22400" t="-105882" r="-400" b="-1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F294A89-37AB-4F31-AA25-D1C365C77B8D}"/>
              </a:ext>
            </a:extLst>
          </p:cNvPr>
          <p:cNvSpPr txBox="1"/>
          <p:nvPr/>
        </p:nvSpPr>
        <p:spPr>
          <a:xfrm>
            <a:off x="65574" y="559304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Destination constraint: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9C4C1-5871-40C6-B34C-60D7D5362293}"/>
              </a:ext>
            </a:extLst>
          </p:cNvPr>
          <p:cNvSpPr txBox="1"/>
          <p:nvPr/>
        </p:nvSpPr>
        <p:spPr>
          <a:xfrm>
            <a:off x="6396018" y="559304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(requires shadow price)</a:t>
            </a:r>
          </a:p>
        </p:txBody>
      </p:sp>
    </p:spTree>
    <p:extLst>
      <p:ext uri="{BB962C8B-B14F-4D97-AF65-F5344CB8AC3E}">
        <p14:creationId xmlns:p14="http://schemas.microsoft.com/office/powerpoint/2010/main" val="148998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shadow prices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144604"/>
            <a:ext cx="8229600" cy="40687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Shadow prices are calculated in one of two ways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Additional alternative-specific constant for each destination zone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Multiplier on size term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258B9-3B77-431C-BFC9-A837F8B20FA5}"/>
              </a:ext>
            </a:extLst>
          </p:cNvPr>
          <p:cNvSpPr txBox="1"/>
          <p:nvPr/>
        </p:nvSpPr>
        <p:spPr>
          <a:xfrm>
            <a:off x="908050" y="4832021"/>
            <a:ext cx="144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/>
              <p:nvPr/>
            </p:nvSpPr>
            <p:spPr bwMode="auto">
              <a:xfrm>
                <a:off x="908050" y="5242311"/>
                <a:ext cx="2967872" cy="681021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𝐸𝑚𝑝𝑙𝑜𝑦𝑚𝑒𝑛𝑡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 dirty="0">
                                      <a:latin typeface="Tahoma" pitchFamily="34" charset="0"/>
                                    </a:rPr>
                                    <m:t>j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𝑊𝑜𝑟𝑘𝑒𝑟𝑠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 dirty="0">
                                      <a:latin typeface="Tahoma" pitchFamily="34" charset="0"/>
                                    </a:rPr>
                                    <m:t>j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050" y="5242311"/>
                <a:ext cx="2967872" cy="681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CC411D3F-8C17-45C4-8545-C2EB5BFB6608}"/>
                  </a:ext>
                </a:extLst>
              </p:cNvPr>
              <p:cNvSpPr txBox="1"/>
              <p:nvPr/>
            </p:nvSpPr>
            <p:spPr bwMode="auto">
              <a:xfrm>
                <a:off x="1125649" y="2395380"/>
                <a:ext cx="2771487" cy="85739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CC411D3F-8C17-45C4-8545-C2EB5BFB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5649" y="2395380"/>
                <a:ext cx="2771487" cy="857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4">
            <a:extLst>
              <a:ext uri="{FF2B5EF4-FFF2-40B4-BE49-F238E27FC236}">
                <a16:creationId xmlns:a16="http://schemas.microsoft.com/office/drawing/2014/main" id="{C6FD4815-B832-4B31-B51C-C73BA19E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3281716"/>
            <a:ext cx="7169150" cy="147732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ahoma" pitchFamily="34" charset="0"/>
              </a:rPr>
              <a:t>Sample Utility Equation:</a:t>
            </a:r>
          </a:p>
          <a:p>
            <a:endParaRPr lang="en-US" dirty="0">
              <a:latin typeface="Tahoma" pitchFamily="34" charset="0"/>
            </a:endParaRPr>
          </a:p>
          <a:p>
            <a:r>
              <a:rPr lang="en-US" dirty="0" err="1">
                <a:latin typeface="Tahoma" pitchFamily="34" charset="0"/>
              </a:rPr>
              <a:t>U</a:t>
            </a:r>
            <a:r>
              <a:rPr lang="en-US" baseline="-25000" dirty="0" err="1">
                <a:latin typeface="Tahoma" pitchFamily="34" charset="0"/>
              </a:rPr>
              <a:t>j</a:t>
            </a:r>
            <a:r>
              <a:rPr lang="en-US" dirty="0">
                <a:latin typeface="Tahoma" pitchFamily="34" charset="0"/>
              </a:rPr>
              <a:t> =    </a:t>
            </a:r>
            <a:r>
              <a:rPr lang="el-GR" dirty="0">
                <a:cs typeface="Arial" pitchFamily="34" charset="0"/>
              </a:rPr>
              <a:t>β</a:t>
            </a:r>
            <a:r>
              <a:rPr lang="en-US" baseline="-25000" dirty="0">
                <a:cs typeface="Arial" pitchFamily="34" charset="0"/>
              </a:rPr>
              <a:t>logsum</a:t>
            </a:r>
            <a:r>
              <a:rPr lang="en-US" dirty="0">
                <a:cs typeface="Arial" pitchFamily="34" charset="0"/>
              </a:rPr>
              <a:t> * </a:t>
            </a:r>
            <a:r>
              <a:rPr lang="en-US" dirty="0" err="1">
                <a:cs typeface="Arial" pitchFamily="34" charset="0"/>
              </a:rPr>
              <a:t>logsum</a:t>
            </a:r>
            <a:r>
              <a:rPr lang="en-US" baseline="-25000" dirty="0" err="1">
                <a:cs typeface="Arial" pitchFamily="34" charset="0"/>
              </a:rPr>
              <a:t>ij</a:t>
            </a:r>
            <a:r>
              <a:rPr lang="en-US" dirty="0">
                <a:cs typeface="Arial" pitchFamily="34" charset="0"/>
              </a:rPr>
              <a:t> + </a:t>
            </a:r>
            <a:r>
              <a:rPr lang="el-GR" dirty="0">
                <a:latin typeface="Tahoma" pitchFamily="34" charset="0"/>
              </a:rPr>
              <a:t>β</a:t>
            </a:r>
            <a:r>
              <a:rPr lang="en-US" baseline="-25000" dirty="0" err="1">
                <a:latin typeface="Tahoma" pitchFamily="34" charset="0"/>
              </a:rPr>
              <a:t>dist</a:t>
            </a:r>
            <a:r>
              <a:rPr lang="en-US" dirty="0">
                <a:latin typeface="Tahoma" pitchFamily="34" charset="0"/>
              </a:rPr>
              <a:t> * </a:t>
            </a:r>
            <a:r>
              <a:rPr lang="en-US" dirty="0" err="1">
                <a:latin typeface="Tahoma" pitchFamily="34" charset="0"/>
              </a:rPr>
              <a:t>dist</a:t>
            </a:r>
            <a:r>
              <a:rPr lang="en-US" baseline="-25000" dirty="0" err="1">
                <a:latin typeface="Tahoma" pitchFamily="34" charset="0"/>
              </a:rPr>
              <a:t>ij</a:t>
            </a:r>
            <a:r>
              <a:rPr lang="en-US" dirty="0">
                <a:cs typeface="Arial" pitchFamily="34" charset="0"/>
              </a:rPr>
              <a:t> </a:t>
            </a:r>
          </a:p>
          <a:p>
            <a:r>
              <a:rPr lang="en-US" dirty="0">
                <a:cs typeface="Arial" pitchFamily="34" charset="0"/>
              </a:rPr>
              <a:t>        + ln(</a:t>
            </a:r>
            <a:r>
              <a:rPr lang="en-US" dirty="0" err="1">
                <a:cs typeface="Arial" pitchFamily="34" charset="0"/>
              </a:rPr>
              <a:t>retail_emp</a:t>
            </a:r>
            <a:r>
              <a:rPr lang="en-US" baseline="-25000" dirty="0" err="1">
                <a:latin typeface="Tahoma" pitchFamily="34" charset="0"/>
              </a:rPr>
              <a:t>j</a:t>
            </a:r>
            <a:r>
              <a:rPr lang="en-US" dirty="0">
                <a:cs typeface="Arial" pitchFamily="34" charset="0"/>
              </a:rPr>
              <a:t> +  </a:t>
            </a:r>
            <a:r>
              <a:rPr lang="el-GR" dirty="0">
                <a:cs typeface="Arial" pitchFamily="34" charset="0"/>
              </a:rPr>
              <a:t>θ</a:t>
            </a:r>
            <a:r>
              <a:rPr lang="en-US" baseline="-25000" dirty="0" err="1">
                <a:cs typeface="Arial" pitchFamily="34" charset="0"/>
              </a:rPr>
              <a:t>service_emp</a:t>
            </a:r>
            <a:r>
              <a:rPr lang="en-US" dirty="0">
                <a:cs typeface="Arial" pitchFamily="34" charset="0"/>
              </a:rPr>
              <a:t> * </a:t>
            </a:r>
            <a:r>
              <a:rPr lang="en-US" dirty="0" err="1">
                <a:cs typeface="Arial" pitchFamily="34" charset="0"/>
              </a:rPr>
              <a:t>service_emp</a:t>
            </a:r>
            <a:r>
              <a:rPr lang="en-US" baseline="-25000" dirty="0" err="1">
                <a:latin typeface="Tahoma" pitchFamily="34" charset="0"/>
              </a:rPr>
              <a:t>j</a:t>
            </a:r>
            <a:r>
              <a:rPr lang="en-US" dirty="0">
                <a:cs typeface="Arial" pitchFamily="34" charset="0"/>
              </a:rPr>
              <a:t>) </a:t>
            </a:r>
          </a:p>
          <a:p>
            <a:r>
              <a:rPr lang="en-US" dirty="0">
                <a:cs typeface="Arial" pitchFamily="34" charset="0"/>
              </a:rPr>
              <a:t>       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+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C</a:t>
            </a:r>
            <a:r>
              <a:rPr lang="en-US" baseline="-25000" dirty="0" err="1">
                <a:solidFill>
                  <a:schemeClr val="tx2"/>
                </a:solidFill>
                <a:cs typeface="Arial" pitchFamily="34" charset="0"/>
              </a:rPr>
              <a:t>j</a:t>
            </a:r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en-US" sz="2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3AEAD-1A35-4BCE-A856-BA49AD7C344C}"/>
              </a:ext>
            </a:extLst>
          </p:cNvPr>
          <p:cNvSpPr txBox="1"/>
          <p:nvPr/>
        </p:nvSpPr>
        <p:spPr>
          <a:xfrm>
            <a:off x="6325386" y="3835714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(quality variables)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937340-D5C5-4962-B59E-27F6AE25EA7A}"/>
              </a:ext>
            </a:extLst>
          </p:cNvPr>
          <p:cNvSpPr txBox="1"/>
          <p:nvPr/>
        </p:nvSpPr>
        <p:spPr>
          <a:xfrm>
            <a:off x="6325386" y="4132064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(quantity variable - size)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57DA9A-81B0-4E0C-AAF6-1847CF7DC13C}"/>
              </a:ext>
            </a:extLst>
          </p:cNvPr>
          <p:cNvSpPr txBox="1"/>
          <p:nvPr/>
        </p:nvSpPr>
        <p:spPr>
          <a:xfrm>
            <a:off x="6332457" y="4418656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(shadow price)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10FEE-5558-4040-98E8-36434F865648}"/>
              </a:ext>
            </a:extLst>
          </p:cNvPr>
          <p:cNvSpPr txBox="1"/>
          <p:nvPr/>
        </p:nvSpPr>
        <p:spPr>
          <a:xfrm>
            <a:off x="6332457" y="5313042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(requires iteration)</a:t>
            </a:r>
          </a:p>
        </p:txBody>
      </p:sp>
    </p:spTree>
    <p:extLst>
      <p:ext uri="{BB962C8B-B14F-4D97-AF65-F5344CB8AC3E}">
        <p14:creationId xmlns:p14="http://schemas.microsoft.com/office/powerpoint/2010/main" val="8362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shadow prices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144604"/>
            <a:ext cx="8229600" cy="40687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Shadow prices are calculated in one of two ways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Additional alternative-specific constant for each destination zone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Multiplier on size term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258B9-3B77-431C-BFC9-A837F8B20FA5}"/>
              </a:ext>
            </a:extLst>
          </p:cNvPr>
          <p:cNvSpPr txBox="1"/>
          <p:nvPr/>
        </p:nvSpPr>
        <p:spPr>
          <a:xfrm>
            <a:off x="908050" y="4832021"/>
            <a:ext cx="144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/>
              <p:nvPr/>
            </p:nvSpPr>
            <p:spPr bwMode="auto">
              <a:xfrm>
                <a:off x="908050" y="5242311"/>
                <a:ext cx="2967872" cy="68102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𝐸𝑚𝑝𝑙𝑜𝑦𝑚𝑒𝑛𝑡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Tahoma" pitchFamily="34" charset="0"/>
                            </a:rPr>
                            <m:t>j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𝑊𝑜𝑟𝑘𝑒𝑟𝑠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Tahoma" pitchFamily="34" charset="0"/>
                            </a:rPr>
                            <m:t>j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050" y="5242311"/>
                <a:ext cx="2967872" cy="681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CC411D3F-8C17-45C4-8545-C2EB5BFB6608}"/>
                  </a:ext>
                </a:extLst>
              </p:cNvPr>
              <p:cNvSpPr txBox="1"/>
              <p:nvPr/>
            </p:nvSpPr>
            <p:spPr bwMode="auto">
              <a:xfrm>
                <a:off x="1125649" y="2395380"/>
                <a:ext cx="2771487" cy="85739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CC411D3F-8C17-45C4-8545-C2EB5BFB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5649" y="2395380"/>
                <a:ext cx="2771487" cy="857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4">
            <a:extLst>
              <a:ext uri="{FF2B5EF4-FFF2-40B4-BE49-F238E27FC236}">
                <a16:creationId xmlns:a16="http://schemas.microsoft.com/office/drawing/2014/main" id="{C6FD4815-B832-4B31-B51C-C73BA19E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3281716"/>
            <a:ext cx="7169150" cy="147732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ahoma" pitchFamily="34" charset="0"/>
              </a:rPr>
              <a:t>Sample Utility Equation:</a:t>
            </a:r>
          </a:p>
          <a:p>
            <a:endParaRPr lang="en-US" dirty="0">
              <a:latin typeface="Tahoma" pitchFamily="34" charset="0"/>
            </a:endParaRPr>
          </a:p>
          <a:p>
            <a:r>
              <a:rPr lang="en-US" dirty="0" err="1">
                <a:latin typeface="Tahoma" pitchFamily="34" charset="0"/>
              </a:rPr>
              <a:t>U</a:t>
            </a:r>
            <a:r>
              <a:rPr lang="en-US" baseline="-25000" dirty="0" err="1">
                <a:latin typeface="Tahoma" pitchFamily="34" charset="0"/>
              </a:rPr>
              <a:t>j</a:t>
            </a:r>
            <a:r>
              <a:rPr lang="en-US" dirty="0">
                <a:latin typeface="Tahoma" pitchFamily="34" charset="0"/>
              </a:rPr>
              <a:t> =    </a:t>
            </a:r>
            <a:r>
              <a:rPr lang="el-GR" dirty="0">
                <a:cs typeface="Arial" pitchFamily="34" charset="0"/>
              </a:rPr>
              <a:t>β</a:t>
            </a:r>
            <a:r>
              <a:rPr lang="en-US" baseline="-25000" dirty="0">
                <a:cs typeface="Arial" pitchFamily="34" charset="0"/>
              </a:rPr>
              <a:t>logsum</a:t>
            </a:r>
            <a:r>
              <a:rPr lang="en-US" dirty="0">
                <a:cs typeface="Arial" pitchFamily="34" charset="0"/>
              </a:rPr>
              <a:t> * </a:t>
            </a:r>
            <a:r>
              <a:rPr lang="en-US" dirty="0" err="1">
                <a:cs typeface="Arial" pitchFamily="34" charset="0"/>
              </a:rPr>
              <a:t>logsum</a:t>
            </a:r>
            <a:r>
              <a:rPr lang="en-US" baseline="-25000" dirty="0" err="1">
                <a:cs typeface="Arial" pitchFamily="34" charset="0"/>
              </a:rPr>
              <a:t>ij</a:t>
            </a:r>
            <a:r>
              <a:rPr lang="en-US" dirty="0">
                <a:cs typeface="Arial" pitchFamily="34" charset="0"/>
              </a:rPr>
              <a:t> + </a:t>
            </a:r>
            <a:r>
              <a:rPr lang="el-GR" dirty="0">
                <a:latin typeface="Tahoma" pitchFamily="34" charset="0"/>
              </a:rPr>
              <a:t>β</a:t>
            </a:r>
            <a:r>
              <a:rPr lang="en-US" baseline="-25000" dirty="0" err="1">
                <a:latin typeface="Tahoma" pitchFamily="34" charset="0"/>
              </a:rPr>
              <a:t>dist</a:t>
            </a:r>
            <a:r>
              <a:rPr lang="en-US" dirty="0">
                <a:latin typeface="Tahoma" pitchFamily="34" charset="0"/>
              </a:rPr>
              <a:t> * </a:t>
            </a:r>
            <a:r>
              <a:rPr lang="en-US" dirty="0" err="1">
                <a:latin typeface="Tahoma" pitchFamily="34" charset="0"/>
              </a:rPr>
              <a:t>dist</a:t>
            </a:r>
            <a:r>
              <a:rPr lang="en-US" baseline="-25000" dirty="0" err="1">
                <a:latin typeface="Tahoma" pitchFamily="34" charset="0"/>
              </a:rPr>
              <a:t>ij</a:t>
            </a:r>
            <a:r>
              <a:rPr lang="en-US" dirty="0">
                <a:cs typeface="Arial" pitchFamily="34" charset="0"/>
              </a:rPr>
              <a:t> </a:t>
            </a:r>
          </a:p>
          <a:p>
            <a:r>
              <a:rPr lang="en-US" dirty="0">
                <a:cs typeface="Arial" pitchFamily="34" charset="0"/>
              </a:rPr>
              <a:t>        + ln(</a:t>
            </a:r>
            <a:r>
              <a:rPr lang="en-US" dirty="0" err="1">
                <a:cs typeface="Arial" pitchFamily="34" charset="0"/>
              </a:rPr>
              <a:t>retail_emp</a:t>
            </a:r>
            <a:r>
              <a:rPr lang="en-US" baseline="-25000" dirty="0" err="1">
                <a:latin typeface="Tahoma" pitchFamily="34" charset="0"/>
              </a:rPr>
              <a:t>j</a:t>
            </a:r>
            <a:r>
              <a:rPr lang="en-US" dirty="0">
                <a:cs typeface="Arial" pitchFamily="34" charset="0"/>
              </a:rPr>
              <a:t> +  </a:t>
            </a:r>
            <a:r>
              <a:rPr lang="el-GR" dirty="0">
                <a:cs typeface="Arial" pitchFamily="34" charset="0"/>
              </a:rPr>
              <a:t>θ</a:t>
            </a:r>
            <a:r>
              <a:rPr lang="en-US" baseline="-25000" dirty="0" err="1">
                <a:cs typeface="Arial" pitchFamily="34" charset="0"/>
              </a:rPr>
              <a:t>service_emp</a:t>
            </a:r>
            <a:r>
              <a:rPr lang="en-US" dirty="0">
                <a:cs typeface="Arial" pitchFamily="34" charset="0"/>
              </a:rPr>
              <a:t> * </a:t>
            </a:r>
            <a:r>
              <a:rPr lang="en-US" dirty="0" err="1">
                <a:cs typeface="Arial" pitchFamily="34" charset="0"/>
              </a:rPr>
              <a:t>service_emp</a:t>
            </a:r>
            <a:r>
              <a:rPr lang="en-US" baseline="-25000" dirty="0" err="1">
                <a:latin typeface="Tahoma" pitchFamily="34" charset="0"/>
              </a:rPr>
              <a:t>j</a:t>
            </a:r>
            <a:r>
              <a:rPr lang="en-US" dirty="0">
                <a:cs typeface="Arial" pitchFamily="34" charset="0"/>
              </a:rPr>
              <a:t>) </a:t>
            </a:r>
          </a:p>
          <a:p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       * </a:t>
            </a:r>
            <a:r>
              <a:rPr lang="en-US" dirty="0" err="1">
                <a:solidFill>
                  <a:schemeClr val="tx2"/>
                </a:solidFill>
                <a:cs typeface="Arial" pitchFamily="34" charset="0"/>
              </a:rPr>
              <a:t>C</a:t>
            </a:r>
            <a:r>
              <a:rPr lang="en-US" baseline="-25000" dirty="0" err="1">
                <a:solidFill>
                  <a:schemeClr val="tx2"/>
                </a:solidFill>
                <a:cs typeface="Arial" pitchFamily="34" charset="0"/>
              </a:rPr>
              <a:t>j</a:t>
            </a:r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en-US" sz="2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3AEAD-1A35-4BCE-A856-BA49AD7C344C}"/>
              </a:ext>
            </a:extLst>
          </p:cNvPr>
          <p:cNvSpPr txBox="1"/>
          <p:nvPr/>
        </p:nvSpPr>
        <p:spPr>
          <a:xfrm>
            <a:off x="6325386" y="3835714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(quality variables)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937340-D5C5-4962-B59E-27F6AE25EA7A}"/>
              </a:ext>
            </a:extLst>
          </p:cNvPr>
          <p:cNvSpPr txBox="1"/>
          <p:nvPr/>
        </p:nvSpPr>
        <p:spPr>
          <a:xfrm>
            <a:off x="6325386" y="4132064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(quantity variable - size)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57DA9A-81B0-4E0C-AAF6-1847CF7DC13C}"/>
              </a:ext>
            </a:extLst>
          </p:cNvPr>
          <p:cNvSpPr txBox="1"/>
          <p:nvPr/>
        </p:nvSpPr>
        <p:spPr>
          <a:xfrm>
            <a:off x="6332457" y="4418656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(shadow price)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10FEE-5558-4040-98E8-36434F865648}"/>
              </a:ext>
            </a:extLst>
          </p:cNvPr>
          <p:cNvSpPr txBox="1"/>
          <p:nvPr/>
        </p:nvSpPr>
        <p:spPr>
          <a:xfrm>
            <a:off x="6332457" y="5313042"/>
            <a:ext cx="26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(requires iteration)</a:t>
            </a:r>
          </a:p>
        </p:txBody>
      </p:sp>
    </p:spTree>
    <p:extLst>
      <p:ext uri="{BB962C8B-B14F-4D97-AF65-F5344CB8AC3E}">
        <p14:creationId xmlns:p14="http://schemas.microsoft.com/office/powerpoint/2010/main" val="614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shadow prices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144604"/>
            <a:ext cx="8229600" cy="40687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Total workers typically not equal to total employment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In and out-commuting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Workers who work more than one job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Differences in sources of data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Worker totals from 5-year ACS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Employment totals often count all jobs in a given year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Therefore, scaling is used: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/>
              <p:nvPr/>
            </p:nvSpPr>
            <p:spPr bwMode="auto">
              <a:xfrm>
                <a:off x="2220483" y="4223625"/>
                <a:ext cx="4223348" cy="9897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𝐸𝑚𝑝𝑙𝑜𝑦𝑚𝑒𝑛𝑡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Tahoma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Tahoma" pitchFamily="34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𝐸𝑚𝑝𝑙𝑜𝑦𝑚𝑒𝑛𝑡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>
                                  <a:latin typeface="Tahoma" pitchFamily="34" charset="0"/>
                                </a:rPr>
                                <m:t>j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𝑊𝑜𝑟𝑘𝑒𝑟𝑠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Tahoma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ahoma" pitchFamily="34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Tahoma" pitchFamily="34" charset="0"/>
                                </a:rPr>
                                <m:t>j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CE33433D-8F9C-4F24-918B-BAF1D254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0483" y="4223625"/>
                <a:ext cx="4223348" cy="989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92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Shadow prices in ActivitySim</a:t>
            </a:r>
          </a:p>
        </p:txBody>
      </p:sp>
    </p:spTree>
    <p:extLst>
      <p:ext uri="{BB962C8B-B14F-4D97-AF65-F5344CB8AC3E}">
        <p14:creationId xmlns:p14="http://schemas.microsoft.com/office/powerpoint/2010/main" val="123885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Shadow pricing in ActivitySim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144605"/>
            <a:ext cx="8229600" cy="79177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In ActivitySim, work location choice size terms are segmented by income group of the worker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4CF29-FCAE-4F2E-8FBE-2F323F1B2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97891"/>
              </p:ext>
            </p:extLst>
          </p:nvPr>
        </p:nvGraphicFramePr>
        <p:xfrm>
          <a:off x="1352998" y="1947940"/>
          <a:ext cx="5155378" cy="210187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4043806982"/>
                    </a:ext>
                  </a:extLst>
                </a:gridCol>
                <a:gridCol w="946331">
                  <a:extLst>
                    <a:ext uri="{9D8B030D-6E8A-4147-A177-3AD203B41FA5}">
                      <a16:colId xmlns:a16="http://schemas.microsoft.com/office/drawing/2014/main" val="921170095"/>
                    </a:ext>
                  </a:extLst>
                </a:gridCol>
                <a:gridCol w="977432">
                  <a:extLst>
                    <a:ext uri="{9D8B030D-6E8A-4147-A177-3AD203B41FA5}">
                      <a16:colId xmlns:a16="http://schemas.microsoft.com/office/drawing/2014/main" val="2494618573"/>
                    </a:ext>
                  </a:extLst>
                </a:gridCol>
                <a:gridCol w="959661">
                  <a:extLst>
                    <a:ext uri="{9D8B030D-6E8A-4147-A177-3AD203B41FA5}">
                      <a16:colId xmlns:a16="http://schemas.microsoft.com/office/drawing/2014/main" val="2013026705"/>
                    </a:ext>
                  </a:extLst>
                </a:gridCol>
                <a:gridCol w="1017829">
                  <a:extLst>
                    <a:ext uri="{9D8B030D-6E8A-4147-A177-3AD203B41FA5}">
                      <a16:colId xmlns:a16="http://schemas.microsoft.com/office/drawing/2014/main" val="2107161619"/>
                    </a:ext>
                  </a:extLst>
                </a:gridCol>
              </a:tblGrid>
              <a:tr h="50835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Employment Type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Income Group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1466869"/>
                  </a:ext>
                </a:extLst>
              </a:tr>
              <a:tr h="296369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Employment 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Low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Medium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Very 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6291614"/>
                  </a:ext>
                </a:extLst>
              </a:tr>
              <a:tr h="38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Industrial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0.2828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0.1523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968496"/>
                  </a:ext>
                </a:extLst>
              </a:tr>
              <a:tr h="280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Retail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2.3131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0.5745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0.2593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0.1345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9675475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2.2566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1.3069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7549122"/>
                  </a:ext>
                </a:extLst>
              </a:tr>
              <a:tr h="280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Office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5400917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D6B9D0-147F-46C7-95C3-9658633F8D59}"/>
              </a:ext>
            </a:extLst>
          </p:cNvPr>
          <p:cNvSpPr txBox="1">
            <a:spLocks/>
          </p:cNvSpPr>
          <p:nvPr/>
        </p:nvSpPr>
        <p:spPr>
          <a:xfrm>
            <a:off x="308387" y="4152045"/>
            <a:ext cx="8229600" cy="79177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The shadow prices are segmented by income group, and size terms are used instead of employment as targets: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6FC2B1A5-FF3B-4BDB-8D74-11DB1FAF6B36}"/>
                  </a:ext>
                </a:extLst>
              </p:cNvPr>
              <p:cNvSpPr txBox="1"/>
              <p:nvPr/>
            </p:nvSpPr>
            <p:spPr bwMode="auto">
              <a:xfrm>
                <a:off x="1992368" y="4827363"/>
                <a:ext cx="5159264" cy="9897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𝑆𝑖𝑧𝑒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latin typeface="Tahoma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b="0" i="1" baseline="-25000" dirty="0" smtClean="0">
                              <a:latin typeface="Tahoma" pitchFamily="34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1" baseline="-25000" dirty="0" smtClean="0">
                              <a:latin typeface="Tahoma" pitchFamily="34" charset="0"/>
                            </a:rPr>
                            <m:t>income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>
                              <a:latin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Tahoma" pitchFamily="34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 smtClean="0">
                                  <a:latin typeface="Tahoma" pitchFamily="34" charset="0"/>
                                </a:rPr>
                                <m:t>j</m:t>
                              </m:r>
                              <m:r>
                                <a:rPr lang="en-US" b="0" i="1" baseline="-2500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baseline="-25000" dirty="0" smtClean="0">
                                  <a:latin typeface="Cambria Math" panose="02040503050406030204" pitchFamily="18" charset="0"/>
                                </a:rPr>
                                <m:t>𝑖𝑛𝑐𝑜𝑚𝑒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𝑊𝑜𝑟𝑘𝑒𝑟𝑠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latin typeface="Tahoma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b="0" i="1" baseline="-25000" dirty="0" smtClean="0">
                              <a:latin typeface="Tahoma" pitchFamily="34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1" baseline="-25000" dirty="0" smtClean="0">
                              <a:latin typeface="Tahoma" pitchFamily="34" charset="0"/>
                            </a:rPr>
                            <m:t>income</m:t>
                          </m:r>
                          <m:r>
                            <m:rPr>
                              <m:nor/>
                            </m:rPr>
                            <a:rPr lang="en-US" b="0" i="1" baseline="-25000" dirty="0" smtClean="0">
                              <a:latin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ahoma" pitchFamily="34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𝑊𝑜𝑟𝑘𝑒𝑟𝑠</m:t>
                              </m:r>
                              <m:r>
                                <m:rPr>
                                  <m:nor/>
                                </m:rPr>
                                <a:rPr lang="en-US" i="1" baseline="-25000" dirty="0">
                                  <a:latin typeface="Tahoma" pitchFamily="34" charset="0"/>
                                </a:rPr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 dirty="0" smtClean="0">
                                  <a:latin typeface="Tahoma" pitchFamily="34" charset="0"/>
                                </a:rPr>
                                <m:t>,</m:t>
                              </m:r>
                              <m:r>
                                <a:rPr lang="en-US" b="0" i="1" baseline="-25000" dirty="0" smtClean="0">
                                  <a:latin typeface="Cambria Math" panose="02040503050406030204" pitchFamily="18" charset="0"/>
                                </a:rPr>
                                <m:t>𝑖𝑛𝑐𝑜𝑚𝑒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6FC2B1A5-FF3B-4BDB-8D74-11DB1FAF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368" y="4827363"/>
                <a:ext cx="5159264" cy="989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5DA466A-75F1-4652-9E17-231EC768218D}"/>
              </a:ext>
            </a:extLst>
          </p:cNvPr>
          <p:cNvSpPr txBox="1">
            <a:spLocks/>
          </p:cNvSpPr>
          <p:nvPr/>
        </p:nvSpPr>
        <p:spPr>
          <a:xfrm>
            <a:off x="138058" y="5627636"/>
            <a:ext cx="8229600" cy="79177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Because prices converge to size term rather than employment, there is no guarantee of matching total jobs by zone.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9307170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3F22F024EFA44826A791B81F3079A" ma:contentTypeVersion="6" ma:contentTypeDescription="Create a new document." ma:contentTypeScope="" ma:versionID="2ecedf58ff87f17f5ff7655052ae28c3">
  <xsd:schema xmlns:xsd="http://www.w3.org/2001/XMLSchema" xmlns:xs="http://www.w3.org/2001/XMLSchema" xmlns:p="http://schemas.microsoft.com/office/2006/metadata/properties" xmlns:ns2="3b65cedd-b89c-45c3-8ddb-4ec47d4a5935" targetNamespace="http://schemas.microsoft.com/office/2006/metadata/properties" ma:root="true" ma:fieldsID="69a8700d13d8d11f5e0488911627b4e7" ns2:_="">
    <xsd:import namespace="3b65cedd-b89c-45c3-8ddb-4ec47d4a5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cedd-b89c-45c3-8ddb-4ec47d4a5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884EDA-21D1-4E4F-82D5-4F088DACA0A3}"/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3b0b7883-d909-4fd3-9b55-7b9eba4e8fcf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c668f435-839b-411d-a3d8-c3f5a3c01a6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</Template>
  <TotalTime>818</TotalTime>
  <Words>961</Words>
  <Application>Microsoft Office PowerPoint</Application>
  <PresentationFormat>On-screen Show (4:3)</PresentationFormat>
  <Paragraphs>191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Lucida Grande</vt:lpstr>
      <vt:lpstr>Tahoma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</vt:lpstr>
      <vt:lpstr>Questions/Discussion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lastModifiedBy>Joel Freedman</cp:lastModifiedBy>
  <cp:revision>20</cp:revision>
  <dcterms:created xsi:type="dcterms:W3CDTF">2022-03-07T02:31:44Z</dcterms:created>
  <dcterms:modified xsi:type="dcterms:W3CDTF">2022-03-29T02:56:03Z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0x0101005613F22F024EFA44826A791B81F3079A</vt:lpwstr>
  </property>
</Properties>
</file>